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8"/>
  </p:notesMasterIdLst>
  <p:sldIdLst>
    <p:sldId id="256" r:id="rId2"/>
    <p:sldId id="257" r:id="rId3"/>
    <p:sldId id="269" r:id="rId4"/>
    <p:sldId id="267" r:id="rId5"/>
    <p:sldId id="258" r:id="rId6"/>
    <p:sldId id="268" r:id="rId7"/>
    <p:sldId id="259" r:id="rId8"/>
    <p:sldId id="260" r:id="rId9"/>
    <p:sldId id="274" r:id="rId10"/>
    <p:sldId id="261" r:id="rId11"/>
    <p:sldId id="263" r:id="rId12"/>
    <p:sldId id="264"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486"/>
  </p:normalViewPr>
  <p:slideViewPr>
    <p:cSldViewPr snapToGrid="0" snapToObjects="1">
      <p:cViewPr varScale="1">
        <p:scale>
          <a:sx n="78" d="100"/>
          <a:sy n="78"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41D70-686B-4F4B-8801-3A9CD2FB9296}" type="datetimeFigureOut">
              <a:rPr lang="en-US" smtClean="0"/>
              <a:t>12/15/19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27840-9B1C-B747-836C-9393763354C4}" type="slidenum">
              <a:rPr lang="en-US" smtClean="0"/>
              <a:t>‹#›</a:t>
            </a:fld>
            <a:endParaRPr lang="en-US"/>
          </a:p>
        </p:txBody>
      </p:sp>
    </p:spTree>
    <p:extLst>
      <p:ext uri="{BB962C8B-B14F-4D97-AF65-F5344CB8AC3E}">
        <p14:creationId xmlns:p14="http://schemas.microsoft.com/office/powerpoint/2010/main" val="401468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rotennistips.net/tennis-scoring-syste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tptour.com/en/rankings/rankings-faq"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Tenni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Groundstroke" TargetMode="External"/><Relationship Id="rId5" Type="http://schemas.openxmlformats.org/officeDocument/2006/relationships/hyperlink" Target="https://en.wikipedia.org/wiki/Volley_(tennis)" TargetMode="External"/><Relationship Id="rId4" Type="http://schemas.openxmlformats.org/officeDocument/2006/relationships/hyperlink" Target="https://en.wikipedia.org/wiki/Serve_(tenni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Tennis jargon</a:t>
            </a:r>
          </a:p>
        </p:txBody>
      </p:sp>
      <p:sp>
        <p:nvSpPr>
          <p:cNvPr id="4" name="Slide Number Placeholder 3"/>
          <p:cNvSpPr>
            <a:spLocks noGrp="1"/>
          </p:cNvSpPr>
          <p:nvPr>
            <p:ph type="sldNum" sz="quarter" idx="5"/>
          </p:nvPr>
        </p:nvSpPr>
        <p:spPr/>
        <p:txBody>
          <a:bodyPr/>
          <a:lstStyle/>
          <a:p>
            <a:fld id="{4E527840-9B1C-B747-836C-9393763354C4}" type="slidenum">
              <a:rPr lang="en-US" smtClean="0"/>
              <a:t>2</a:t>
            </a:fld>
            <a:endParaRPr lang="en-US"/>
          </a:p>
        </p:txBody>
      </p:sp>
    </p:spTree>
    <p:extLst>
      <p:ext uri="{BB962C8B-B14F-4D97-AF65-F5344CB8AC3E}">
        <p14:creationId xmlns:p14="http://schemas.microsoft.com/office/powerpoint/2010/main" val="43139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Djokovic def. Federer</a:t>
            </a:r>
          </a:p>
        </p:txBody>
      </p:sp>
      <p:sp>
        <p:nvSpPr>
          <p:cNvPr id="4" name="Slide Number Placeholder 3"/>
          <p:cNvSpPr>
            <a:spLocks noGrp="1"/>
          </p:cNvSpPr>
          <p:nvPr>
            <p:ph type="sldNum" sz="quarter" idx="5"/>
          </p:nvPr>
        </p:nvSpPr>
        <p:spPr/>
        <p:txBody>
          <a:bodyPr/>
          <a:lstStyle/>
          <a:p>
            <a:fld id="{4E527840-9B1C-B747-836C-9393763354C4}" type="slidenum">
              <a:rPr lang="en-US" smtClean="0"/>
              <a:t>12</a:t>
            </a:fld>
            <a:endParaRPr lang="en-US"/>
          </a:p>
        </p:txBody>
      </p:sp>
    </p:spTree>
    <p:extLst>
      <p:ext uri="{BB962C8B-B14F-4D97-AF65-F5344CB8AC3E}">
        <p14:creationId xmlns:p14="http://schemas.microsoft.com/office/powerpoint/2010/main" val="133064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Nadal def. Medvedev</a:t>
            </a:r>
          </a:p>
        </p:txBody>
      </p:sp>
      <p:sp>
        <p:nvSpPr>
          <p:cNvPr id="4" name="Slide Number Placeholder 3"/>
          <p:cNvSpPr>
            <a:spLocks noGrp="1"/>
          </p:cNvSpPr>
          <p:nvPr>
            <p:ph type="sldNum" sz="quarter" idx="5"/>
          </p:nvPr>
        </p:nvSpPr>
        <p:spPr/>
        <p:txBody>
          <a:bodyPr/>
          <a:lstStyle/>
          <a:p>
            <a:fld id="{4E527840-9B1C-B747-836C-9393763354C4}" type="slidenum">
              <a:rPr lang="en-US" smtClean="0"/>
              <a:t>13</a:t>
            </a:fld>
            <a:endParaRPr lang="en-US"/>
          </a:p>
        </p:txBody>
      </p:sp>
    </p:spTree>
    <p:extLst>
      <p:ext uri="{BB962C8B-B14F-4D97-AF65-F5344CB8AC3E}">
        <p14:creationId xmlns:p14="http://schemas.microsoft.com/office/powerpoint/2010/main" val="3243716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Halep def. Williams</a:t>
            </a:r>
          </a:p>
        </p:txBody>
      </p:sp>
      <p:sp>
        <p:nvSpPr>
          <p:cNvPr id="4" name="Slide Number Placeholder 3"/>
          <p:cNvSpPr>
            <a:spLocks noGrp="1"/>
          </p:cNvSpPr>
          <p:nvPr>
            <p:ph type="sldNum" sz="quarter" idx="5"/>
          </p:nvPr>
        </p:nvSpPr>
        <p:spPr/>
        <p:txBody>
          <a:bodyPr/>
          <a:lstStyle/>
          <a:p>
            <a:fld id="{4E527840-9B1C-B747-836C-9393763354C4}" type="slidenum">
              <a:rPr lang="en-US" smtClean="0"/>
              <a:t>14</a:t>
            </a:fld>
            <a:endParaRPr lang="en-US"/>
          </a:p>
        </p:txBody>
      </p:sp>
    </p:spTree>
    <p:extLst>
      <p:ext uri="{BB962C8B-B14F-4D97-AF65-F5344CB8AC3E}">
        <p14:creationId xmlns:p14="http://schemas.microsoft.com/office/powerpoint/2010/main" val="3866970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Andreescu def. Williams</a:t>
            </a:r>
          </a:p>
        </p:txBody>
      </p:sp>
      <p:sp>
        <p:nvSpPr>
          <p:cNvPr id="4" name="Slide Number Placeholder 3"/>
          <p:cNvSpPr>
            <a:spLocks noGrp="1"/>
          </p:cNvSpPr>
          <p:nvPr>
            <p:ph type="sldNum" sz="quarter" idx="5"/>
          </p:nvPr>
        </p:nvSpPr>
        <p:spPr/>
        <p:txBody>
          <a:bodyPr/>
          <a:lstStyle/>
          <a:p>
            <a:fld id="{4E527840-9B1C-B747-836C-9393763354C4}" type="slidenum">
              <a:rPr lang="en-US" smtClean="0"/>
              <a:t>15</a:t>
            </a:fld>
            <a:endParaRPr lang="en-US"/>
          </a:p>
        </p:txBody>
      </p:sp>
    </p:spTree>
    <p:extLst>
      <p:ext uri="{BB962C8B-B14F-4D97-AF65-F5344CB8AC3E}">
        <p14:creationId xmlns:p14="http://schemas.microsoft.com/office/powerpoint/2010/main" val="10098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 Andreescu: Age 19; US OPEN Winner 2019; Currently ranked 5</a:t>
            </a:r>
            <a:r>
              <a:rPr lang="en-US" baseline="30000" dirty="0"/>
              <a:t>th</a:t>
            </a:r>
            <a:r>
              <a:rPr lang="en-US" dirty="0"/>
              <a:t> in WTA standings</a:t>
            </a:r>
          </a:p>
          <a:p>
            <a:r>
              <a:rPr lang="en-US" dirty="0"/>
              <a:t>Milos Raonic: Age 28; Runner up Wimbledon 2016 (def. Andy Murray); Currently ranked 5</a:t>
            </a:r>
            <a:r>
              <a:rPr lang="en-US" baseline="30000" dirty="0"/>
              <a:t>th</a:t>
            </a:r>
            <a:r>
              <a:rPr lang="en-US" dirty="0"/>
              <a:t> in WTA standings</a:t>
            </a:r>
          </a:p>
          <a:p>
            <a:r>
              <a:rPr lang="en-US" dirty="0"/>
              <a:t>Shapovalov: T</a:t>
            </a:r>
            <a:r>
              <a:rPr lang="en-CA" sz="1200" b="0" i="0" kern="1200" dirty="0">
                <a:solidFill>
                  <a:schemeClr val="tx1"/>
                </a:solidFill>
                <a:effectLst/>
                <a:latin typeface="+mn-lt"/>
                <a:ea typeface="+mn-ea"/>
                <a:cs typeface="+mn-cs"/>
              </a:rPr>
              <a:t>he youngest to crack the top 30 since 2005</a:t>
            </a:r>
          </a:p>
          <a:p>
            <a:r>
              <a:rPr lang="en-CA" sz="1200" b="0" i="0" kern="1200" dirty="0">
                <a:solidFill>
                  <a:schemeClr val="tx1"/>
                </a:solidFill>
                <a:effectLst/>
                <a:latin typeface="+mn-lt"/>
                <a:ea typeface="+mn-ea"/>
                <a:cs typeface="+mn-cs"/>
              </a:rPr>
              <a:t>Bouchard reached Semi finals of 2014 </a:t>
            </a:r>
            <a:r>
              <a:rPr lang="en-CA" sz="1200" b="0" i="0" kern="1200" dirty="0" err="1">
                <a:solidFill>
                  <a:schemeClr val="tx1"/>
                </a:solidFill>
                <a:effectLst/>
                <a:latin typeface="+mn-lt"/>
                <a:ea typeface="+mn-ea"/>
                <a:cs typeface="+mn-cs"/>
              </a:rPr>
              <a:t>Aus</a:t>
            </a:r>
            <a:r>
              <a:rPr lang="en-CA" sz="1200" b="0" i="0" kern="1200" dirty="0">
                <a:solidFill>
                  <a:schemeClr val="tx1"/>
                </a:solidFill>
                <a:effectLst/>
                <a:latin typeface="+mn-lt"/>
                <a:ea typeface="+mn-ea"/>
                <a:cs typeface="+mn-cs"/>
              </a:rPr>
              <a:t> Open and French Open (Reached 5</a:t>
            </a:r>
            <a:r>
              <a:rPr lang="en-CA" sz="1200" b="0" i="0" kern="1200" baseline="30000" dirty="0">
                <a:solidFill>
                  <a:schemeClr val="tx1"/>
                </a:solidFill>
                <a:effectLst/>
                <a:latin typeface="+mn-lt"/>
                <a:ea typeface="+mn-ea"/>
                <a:cs typeface="+mn-cs"/>
              </a:rPr>
              <a:t>th</a:t>
            </a:r>
            <a:r>
              <a:rPr lang="en-CA" sz="1200" b="0" i="0" kern="1200" dirty="0">
                <a:solidFill>
                  <a:schemeClr val="tx1"/>
                </a:solidFill>
                <a:effectLst/>
                <a:latin typeface="+mn-lt"/>
                <a:ea typeface="+mn-ea"/>
                <a:cs typeface="+mn-cs"/>
              </a:rPr>
              <a:t> rank in 2014)</a:t>
            </a:r>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3</a:t>
            </a:fld>
            <a:endParaRPr lang="en-US"/>
          </a:p>
        </p:txBody>
      </p:sp>
    </p:spTree>
    <p:extLst>
      <p:ext uri="{BB962C8B-B14F-4D97-AF65-F5344CB8AC3E}">
        <p14:creationId xmlns:p14="http://schemas.microsoft.com/office/powerpoint/2010/main" val="33944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http://protennistips.net/tennis-scoring-system/</a:t>
            </a:r>
            <a:endParaRPr lang="en-CA" dirty="0"/>
          </a:p>
          <a:p>
            <a:endParaRPr lang="en-US" dirty="0"/>
          </a:p>
          <a:p>
            <a:endParaRPr lang="en-US" dirty="0"/>
          </a:p>
          <a:p>
            <a:pPr fontAlgn="base"/>
            <a:r>
              <a:rPr lang="en-CA" sz="1200" b="1" i="0" kern="1200" dirty="0">
                <a:solidFill>
                  <a:schemeClr val="tx1"/>
                </a:solidFill>
                <a:effectLst/>
                <a:latin typeface="+mn-lt"/>
                <a:ea typeface="+mn-ea"/>
                <a:cs typeface="+mn-cs"/>
              </a:rPr>
              <a:t>All —</a:t>
            </a:r>
            <a:r>
              <a:rPr lang="en-CA" sz="1200" b="0" i="0" kern="1200" dirty="0">
                <a:solidFill>
                  <a:schemeClr val="tx1"/>
                </a:solidFill>
                <a:effectLst/>
                <a:latin typeface="+mn-lt"/>
                <a:ea typeface="+mn-ea"/>
                <a:cs typeface="+mn-cs"/>
              </a:rPr>
              <a:t> Used to describe even scores, except for 40-40. A score of 0-0 would be love-all, 15-15 would be 15-all, and 30-30 would be 30-all.</a:t>
            </a:r>
          </a:p>
          <a:p>
            <a:pPr fontAlgn="base"/>
            <a:r>
              <a:rPr lang="en-CA" sz="1200" b="1" i="0" kern="1200" dirty="0">
                <a:solidFill>
                  <a:schemeClr val="tx1"/>
                </a:solidFill>
                <a:effectLst/>
                <a:latin typeface="+mn-lt"/>
                <a:ea typeface="+mn-ea"/>
                <a:cs typeface="+mn-cs"/>
              </a:rPr>
              <a:t>Deuce —</a:t>
            </a:r>
            <a:r>
              <a:rPr lang="en-CA" sz="1200" b="0" i="0" kern="1200" dirty="0">
                <a:solidFill>
                  <a:schemeClr val="tx1"/>
                </a:solidFill>
                <a:effectLst/>
                <a:latin typeface="+mn-lt"/>
                <a:ea typeface="+mn-ea"/>
                <a:cs typeface="+mn-cs"/>
              </a:rPr>
              <a:t> Used to describe a score of 40-40. If a deuce is reached, a player must win 2 consecutive points in order to win the game. If a player wins one point and then loses the next point, the score returns to deuce.</a:t>
            </a:r>
          </a:p>
          <a:p>
            <a:pPr fontAlgn="base"/>
            <a:r>
              <a:rPr lang="en-CA" sz="1200" b="1" i="0" kern="1200" dirty="0">
                <a:solidFill>
                  <a:schemeClr val="tx1"/>
                </a:solidFill>
                <a:effectLst/>
                <a:latin typeface="+mn-lt"/>
                <a:ea typeface="+mn-ea"/>
                <a:cs typeface="+mn-cs"/>
              </a:rPr>
              <a:t>Advantage —</a:t>
            </a:r>
            <a:r>
              <a:rPr lang="en-CA" sz="1200" b="0" i="0" kern="1200" dirty="0">
                <a:solidFill>
                  <a:schemeClr val="tx1"/>
                </a:solidFill>
                <a:effectLst/>
                <a:latin typeface="+mn-lt"/>
                <a:ea typeface="+mn-ea"/>
                <a:cs typeface="+mn-cs"/>
              </a:rPr>
              <a:t> The player who wins the first point after a deuce is reached is said to have “advantage”.</a:t>
            </a:r>
          </a:p>
          <a:p>
            <a:pPr fontAlgn="base"/>
            <a:r>
              <a:rPr lang="en-CA" sz="1200" b="1" i="0" kern="1200" dirty="0">
                <a:solidFill>
                  <a:schemeClr val="tx1"/>
                </a:solidFill>
                <a:effectLst/>
                <a:latin typeface="+mn-lt"/>
                <a:ea typeface="+mn-ea"/>
                <a:cs typeface="+mn-cs"/>
              </a:rPr>
              <a:t>Advantage In —</a:t>
            </a:r>
            <a:r>
              <a:rPr lang="en-CA" sz="1200" b="0" i="0" kern="1200" dirty="0">
                <a:solidFill>
                  <a:schemeClr val="tx1"/>
                </a:solidFill>
                <a:effectLst/>
                <a:latin typeface="+mn-lt"/>
                <a:ea typeface="+mn-ea"/>
                <a:cs typeface="+mn-cs"/>
              </a:rPr>
              <a:t> If the server is the player who has advantage, the server may announce the score as “advantage in”.</a:t>
            </a:r>
          </a:p>
          <a:p>
            <a:pPr fontAlgn="base"/>
            <a:r>
              <a:rPr lang="en-CA" sz="1200" b="1" i="0" kern="1200" dirty="0">
                <a:solidFill>
                  <a:schemeClr val="tx1"/>
                </a:solidFill>
                <a:effectLst/>
                <a:latin typeface="+mn-lt"/>
                <a:ea typeface="+mn-ea"/>
                <a:cs typeface="+mn-cs"/>
              </a:rPr>
              <a:t>Advantage Out</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 If the receiver is the player who has advantage, the server may announce the score as “advantage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Tennis scoring system believed to have originated from medieval French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Tie-break set - </a:t>
            </a:r>
            <a:r>
              <a:rPr lang="en-CA" sz="1200" b="0" i="0" kern="1200" dirty="0">
                <a:solidFill>
                  <a:schemeClr val="tx1"/>
                </a:solidFill>
                <a:effectLst/>
                <a:latin typeface="+mn-lt"/>
                <a:ea typeface="+mn-ea"/>
                <a:cs typeface="+mn-cs"/>
              </a:rPr>
              <a:t>The player or team must win at least 7 games (best of 12) with a 2-game advantage over their opponent(s).</a:t>
            </a:r>
            <a:r>
              <a:rPr lang="en-US" dirty="0"/>
              <a:t>  </a:t>
            </a:r>
          </a:p>
          <a:p>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4</a:t>
            </a:fld>
            <a:endParaRPr lang="en-US"/>
          </a:p>
        </p:txBody>
      </p:sp>
    </p:spTree>
    <p:extLst>
      <p:ext uri="{BB962C8B-B14F-4D97-AF65-F5344CB8AC3E}">
        <p14:creationId xmlns:p14="http://schemas.microsoft.com/office/powerpoint/2010/main" val="374223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 (4) Grand Slams, the eight (8) mandatory ATP Tour Masters 1000 tournaments and the Nitto ATP Finals of the ranking period, and his best six (6) results from all ATP Tour 500, ATP Tour 250</a:t>
            </a:r>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5</a:t>
            </a:fld>
            <a:endParaRPr lang="en-US"/>
          </a:p>
        </p:txBody>
      </p:sp>
    </p:spTree>
    <p:extLst>
      <p:ext uri="{BB962C8B-B14F-4D97-AF65-F5344CB8AC3E}">
        <p14:creationId xmlns:p14="http://schemas.microsoft.com/office/powerpoint/2010/main" val="349928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https://www.atptour.com/en/rankings/rankings-faq</a:t>
            </a:r>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6</a:t>
            </a:fld>
            <a:endParaRPr lang="en-US"/>
          </a:p>
        </p:txBody>
      </p:sp>
    </p:spTree>
    <p:extLst>
      <p:ext uri="{BB962C8B-B14F-4D97-AF65-F5344CB8AC3E}">
        <p14:creationId xmlns:p14="http://schemas.microsoft.com/office/powerpoint/2010/main" val="345764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 = Association of Tennis Professionals</a:t>
            </a:r>
          </a:p>
        </p:txBody>
      </p:sp>
      <p:sp>
        <p:nvSpPr>
          <p:cNvPr id="4" name="Slide Number Placeholder 3"/>
          <p:cNvSpPr>
            <a:spLocks noGrp="1"/>
          </p:cNvSpPr>
          <p:nvPr>
            <p:ph type="sldNum" sz="quarter" idx="5"/>
          </p:nvPr>
        </p:nvSpPr>
        <p:spPr/>
        <p:txBody>
          <a:bodyPr/>
          <a:lstStyle/>
          <a:p>
            <a:fld id="{4E527840-9B1C-B747-836C-9393763354C4}" type="slidenum">
              <a:rPr lang="en-US" smtClean="0"/>
              <a:t>7</a:t>
            </a:fld>
            <a:endParaRPr lang="en-US"/>
          </a:p>
        </p:txBody>
      </p:sp>
    </p:spTree>
    <p:extLst>
      <p:ext uri="{BB962C8B-B14F-4D97-AF65-F5344CB8AC3E}">
        <p14:creationId xmlns:p14="http://schemas.microsoft.com/office/powerpoint/2010/main" val="422244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WTA = Women’s Tennis Association</a:t>
            </a:r>
          </a:p>
        </p:txBody>
      </p:sp>
      <p:sp>
        <p:nvSpPr>
          <p:cNvPr id="4" name="Slide Number Placeholder 3"/>
          <p:cNvSpPr>
            <a:spLocks noGrp="1"/>
          </p:cNvSpPr>
          <p:nvPr>
            <p:ph type="sldNum" sz="quarter" idx="5"/>
          </p:nvPr>
        </p:nvSpPr>
        <p:spPr/>
        <p:txBody>
          <a:bodyPr/>
          <a:lstStyle/>
          <a:p>
            <a:fld id="{4E527840-9B1C-B747-836C-9393763354C4}" type="slidenum">
              <a:rPr lang="en-US" smtClean="0"/>
              <a:t>8</a:t>
            </a:fld>
            <a:endParaRPr lang="en-US"/>
          </a:p>
        </p:txBody>
      </p:sp>
    </p:spTree>
    <p:extLst>
      <p:ext uri="{BB962C8B-B14F-4D97-AF65-F5344CB8AC3E}">
        <p14:creationId xmlns:p14="http://schemas.microsoft.com/office/powerpoint/2010/main" val="45472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tennis serve is the most important shot</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in tennis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you are hitting a </a:t>
            </a:r>
            <a:r>
              <a:rPr lang="en-CA" sz="1200" b="1" i="0" kern="1200" dirty="0">
                <a:solidFill>
                  <a:schemeClr val="tx1"/>
                </a:solidFill>
                <a:effectLst/>
                <a:latin typeface="+mn-lt"/>
                <a:ea typeface="+mn-ea"/>
                <a:cs typeface="+mn-cs"/>
              </a:rPr>
              <a:t>serve to start the point</a:t>
            </a:r>
            <a:r>
              <a:rPr lang="en-CA" sz="1200" b="0" i="0" kern="1200" dirty="0">
                <a:solidFill>
                  <a:schemeClr val="tx1"/>
                </a:solidFill>
                <a:effectLst/>
                <a:latin typeface="+mn-lt"/>
                <a:ea typeface="+mn-ea"/>
                <a:cs typeface="+mn-cs"/>
              </a:rPr>
              <a:t>. Starting anything off on the right foot is a big key to success.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A strong service game gives you more control on offense</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How well you begin the point has a significant effect on how well you end the point</a:t>
            </a:r>
          </a:p>
          <a:p>
            <a:pPr marL="171450" indent="-171450">
              <a:buFont typeface="Arial" panose="020B0604020202020204" pitchFamily="34" charset="0"/>
              <a:buChar char="•"/>
            </a:pPr>
            <a:r>
              <a:rPr lang="en-CA" sz="1200" b="1" i="0" kern="1200" dirty="0">
                <a:solidFill>
                  <a:schemeClr val="tx1"/>
                </a:solidFill>
                <a:effectLst/>
                <a:latin typeface="+mn-lt"/>
                <a:ea typeface="+mn-ea"/>
                <a:cs typeface="+mn-cs"/>
              </a:rPr>
              <a:t>Serve and volley</a:t>
            </a:r>
            <a:r>
              <a:rPr lang="en-CA" sz="1200" b="0" i="0" kern="1200" dirty="0">
                <a:solidFill>
                  <a:schemeClr val="tx1"/>
                </a:solidFill>
                <a:effectLst/>
                <a:latin typeface="+mn-lt"/>
                <a:ea typeface="+mn-ea"/>
                <a:cs typeface="+mn-cs"/>
              </a:rPr>
              <a:t> is a style of play in </a:t>
            </a:r>
            <a:r>
              <a:rPr lang="en-CA" sz="1200" b="0" i="0" u="none" strike="noStrike" kern="1200" dirty="0">
                <a:solidFill>
                  <a:schemeClr val="tx1"/>
                </a:solidFill>
                <a:effectLst/>
                <a:latin typeface="+mn-lt"/>
                <a:ea typeface="+mn-ea"/>
                <a:cs typeface="+mn-cs"/>
                <a:hlinkClick r:id="rId3" tooltip="Tennis"/>
              </a:rPr>
              <a:t>tennis</a:t>
            </a:r>
            <a:r>
              <a:rPr lang="en-CA" sz="1200" b="0" i="0" kern="1200" dirty="0">
                <a:solidFill>
                  <a:schemeClr val="tx1"/>
                </a:solidFill>
                <a:effectLst/>
                <a:latin typeface="+mn-lt"/>
                <a:ea typeface="+mn-ea"/>
                <a:cs typeface="+mn-cs"/>
              </a:rPr>
              <a:t> where the player serving moves quickly towards the net after hitting a </a:t>
            </a:r>
            <a:r>
              <a:rPr lang="en-CA" sz="1200" b="0" i="0" u="none" strike="noStrike" kern="1200" dirty="0">
                <a:solidFill>
                  <a:schemeClr val="tx1"/>
                </a:solidFill>
                <a:effectLst/>
                <a:latin typeface="+mn-lt"/>
                <a:ea typeface="+mn-ea"/>
                <a:cs typeface="+mn-cs"/>
                <a:hlinkClick r:id="rId4" tooltip="Serve (tennis)"/>
              </a:rPr>
              <a:t>serve</a:t>
            </a:r>
            <a:r>
              <a:rPr lang="en-CA" sz="1200" b="0" i="0" kern="1200" dirty="0">
                <a:solidFill>
                  <a:schemeClr val="tx1"/>
                </a:solidFill>
                <a:effectLst/>
                <a:latin typeface="+mn-lt"/>
                <a:ea typeface="+mn-ea"/>
                <a:cs typeface="+mn-cs"/>
              </a:rPr>
              <a:t>. The server then attempts to hit a </a:t>
            </a:r>
            <a:r>
              <a:rPr lang="en-CA" sz="1200" b="0" i="0" u="none" strike="noStrike" kern="1200" dirty="0">
                <a:solidFill>
                  <a:schemeClr val="tx1"/>
                </a:solidFill>
                <a:effectLst/>
                <a:latin typeface="+mn-lt"/>
                <a:ea typeface="+mn-ea"/>
                <a:cs typeface="+mn-cs"/>
                <a:hlinkClick r:id="rId5" tooltip="Volley (tennis)"/>
              </a:rPr>
              <a:t>volley</a:t>
            </a:r>
            <a:r>
              <a:rPr lang="en-CA" sz="1200" b="0" i="0" kern="1200" dirty="0">
                <a:solidFill>
                  <a:schemeClr val="tx1"/>
                </a:solidFill>
                <a:effectLst/>
                <a:latin typeface="+mn-lt"/>
                <a:ea typeface="+mn-ea"/>
                <a:cs typeface="+mn-cs"/>
              </a:rPr>
              <a:t> (a shot where the ball is struck without allowing it to bounce), as opposed to the baseline style, where the server stays back following the serve and attempts to hit a </a:t>
            </a:r>
            <a:r>
              <a:rPr lang="en-CA" sz="1200" b="0" i="0" u="none" strike="noStrike" kern="1200" dirty="0">
                <a:solidFill>
                  <a:schemeClr val="tx1"/>
                </a:solidFill>
                <a:effectLst/>
                <a:latin typeface="+mn-lt"/>
                <a:ea typeface="+mn-ea"/>
                <a:cs typeface="+mn-cs"/>
                <a:hlinkClick r:id="rId6" tooltip="Groundstroke"/>
              </a:rPr>
              <a:t>groundstroke</a:t>
            </a:r>
            <a:r>
              <a:rPr lang="en-CA" sz="1200" b="0" i="0" kern="1200" dirty="0">
                <a:solidFill>
                  <a:schemeClr val="tx1"/>
                </a:solidFill>
                <a:effectLst/>
                <a:latin typeface="+mn-lt"/>
                <a:ea typeface="+mn-ea"/>
                <a:cs typeface="+mn-cs"/>
              </a:rPr>
              <a:t> (a shot where the ball is allowed to bounce before contact is made). </a:t>
            </a:r>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10</a:t>
            </a:fld>
            <a:endParaRPr lang="en-US"/>
          </a:p>
        </p:txBody>
      </p:sp>
    </p:spTree>
    <p:extLst>
      <p:ext uri="{BB962C8B-B14F-4D97-AF65-F5344CB8AC3E}">
        <p14:creationId xmlns:p14="http://schemas.microsoft.com/office/powerpoint/2010/main" val="2437404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server alternates serving from the two halves of the court.</a:t>
            </a:r>
          </a:p>
          <a:p>
            <a:r>
              <a:rPr lang="en-CA" dirty="0"/>
              <a:t>In both a standard game, and tie-break game, the server begins by serving from the right half of the court. </a:t>
            </a:r>
            <a:endParaRPr lang="en-US" dirty="0"/>
          </a:p>
        </p:txBody>
      </p:sp>
      <p:sp>
        <p:nvSpPr>
          <p:cNvPr id="4" name="Slide Number Placeholder 3"/>
          <p:cNvSpPr>
            <a:spLocks noGrp="1"/>
          </p:cNvSpPr>
          <p:nvPr>
            <p:ph type="sldNum" sz="quarter" idx="5"/>
          </p:nvPr>
        </p:nvSpPr>
        <p:spPr/>
        <p:txBody>
          <a:bodyPr/>
          <a:lstStyle/>
          <a:p>
            <a:fld id="{4E527840-9B1C-B747-836C-9393763354C4}" type="slidenum">
              <a:rPr lang="en-US" smtClean="0"/>
              <a:t>11</a:t>
            </a:fld>
            <a:endParaRPr lang="en-US"/>
          </a:p>
        </p:txBody>
      </p:sp>
    </p:spTree>
    <p:extLst>
      <p:ext uri="{BB962C8B-B14F-4D97-AF65-F5344CB8AC3E}">
        <p14:creationId xmlns:p14="http://schemas.microsoft.com/office/powerpoint/2010/main" val="366680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B778-94A6-DC43-9830-5CAFAAF7AF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A0AC64-E52E-6F4E-BAAE-5A762B9027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A880B8-9470-E049-86CF-A0D77FEB4D8D}"/>
              </a:ext>
            </a:extLst>
          </p:cNvPr>
          <p:cNvSpPr>
            <a:spLocks noGrp="1"/>
          </p:cNvSpPr>
          <p:nvPr>
            <p:ph type="dt" sz="half" idx="10"/>
          </p:nvPr>
        </p:nvSpPr>
        <p:spPr/>
        <p:txBody>
          <a:bodyPr/>
          <a:lstStyle/>
          <a:p>
            <a:fld id="{9AB3A824-1A51-4B26-AD58-A6D8E14F6C04}" type="datetimeFigureOut">
              <a:rPr lang="en-US" smtClean="0"/>
              <a:t>12/15/19</a:t>
            </a:fld>
            <a:endParaRPr lang="en-US" dirty="0"/>
          </a:p>
        </p:txBody>
      </p:sp>
      <p:sp>
        <p:nvSpPr>
          <p:cNvPr id="5" name="Footer Placeholder 4">
            <a:extLst>
              <a:ext uri="{FF2B5EF4-FFF2-40B4-BE49-F238E27FC236}">
                <a16:creationId xmlns:a16="http://schemas.microsoft.com/office/drawing/2014/main" id="{EC41C8B3-563E-9E4C-A8BC-BFA5D0EBD9A2}"/>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BEAB6280-EDB0-184A-B8F9-DC9E2DB2CFD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8979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3368-01BB-C148-AB84-AB65AD4670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D26A7E-CB01-BA4C-85C5-14FE139A0A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C32BE-39D0-BA4E-9D32-EA68F4F99976}"/>
              </a:ext>
            </a:extLst>
          </p:cNvPr>
          <p:cNvSpPr>
            <a:spLocks noGrp="1"/>
          </p:cNvSpPr>
          <p:nvPr>
            <p:ph type="dt" sz="half" idx="10"/>
          </p:nvPr>
        </p:nvSpPr>
        <p:spPr/>
        <p:txBody>
          <a:bodyPr/>
          <a:lstStyle/>
          <a:p>
            <a:fld id="{D857E33E-8B18-4087-B112-809917729534}" type="datetimeFigureOut">
              <a:rPr lang="en-US" smtClean="0"/>
              <a:t>12/15/19</a:t>
            </a:fld>
            <a:endParaRPr lang="en-US" dirty="0"/>
          </a:p>
        </p:txBody>
      </p:sp>
      <p:sp>
        <p:nvSpPr>
          <p:cNvPr id="5" name="Footer Placeholder 4">
            <a:extLst>
              <a:ext uri="{FF2B5EF4-FFF2-40B4-BE49-F238E27FC236}">
                <a16:creationId xmlns:a16="http://schemas.microsoft.com/office/drawing/2014/main" id="{7582DD94-A008-BB43-80AF-B4D4D38F7366}"/>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A1818F3-23BC-FE40-9FD2-4CA684CCC4F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221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8FD3AF-71AC-F645-BCC9-676D04280B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86C82-01B2-2C45-B9B4-CBB7EBD785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4A098-79B0-5649-AA6C-228813F1881C}"/>
              </a:ext>
            </a:extLst>
          </p:cNvPr>
          <p:cNvSpPr>
            <a:spLocks noGrp="1"/>
          </p:cNvSpPr>
          <p:nvPr>
            <p:ph type="dt" sz="half" idx="10"/>
          </p:nvPr>
        </p:nvSpPr>
        <p:spPr/>
        <p:txBody>
          <a:bodyPr/>
          <a:lstStyle/>
          <a:p>
            <a:fld id="{D3FFE419-2371-464F-8239-3959401C3561}" type="datetimeFigureOut">
              <a:rPr lang="en-US" smtClean="0"/>
              <a:t>12/15/19</a:t>
            </a:fld>
            <a:endParaRPr lang="en-US" dirty="0"/>
          </a:p>
        </p:txBody>
      </p:sp>
      <p:sp>
        <p:nvSpPr>
          <p:cNvPr id="5" name="Footer Placeholder 4">
            <a:extLst>
              <a:ext uri="{FF2B5EF4-FFF2-40B4-BE49-F238E27FC236}">
                <a16:creationId xmlns:a16="http://schemas.microsoft.com/office/drawing/2014/main" id="{6B7C8910-D2FE-DA4B-8CE9-F640995202F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1626513-14E9-144C-87CC-C267647E9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22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9533-AAE1-9C48-A994-47635FEEEA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5065D6-2B4B-824C-86B8-6749E3DAE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DAF91-0D43-CC41-8B94-04BC0C6506DC}"/>
              </a:ext>
            </a:extLst>
          </p:cNvPr>
          <p:cNvSpPr>
            <a:spLocks noGrp="1"/>
          </p:cNvSpPr>
          <p:nvPr>
            <p:ph type="dt" sz="half" idx="10"/>
          </p:nvPr>
        </p:nvSpPr>
        <p:spPr/>
        <p:txBody>
          <a:bodyPr/>
          <a:lstStyle/>
          <a:p>
            <a:fld id="{97D162C4-EDD9-4389-A98B-B87ECEA2A816}" type="datetimeFigureOut">
              <a:rPr lang="en-US" smtClean="0"/>
              <a:t>12/15/19</a:t>
            </a:fld>
            <a:endParaRPr lang="en-US" dirty="0"/>
          </a:p>
        </p:txBody>
      </p:sp>
      <p:sp>
        <p:nvSpPr>
          <p:cNvPr id="5" name="Footer Placeholder 4">
            <a:extLst>
              <a:ext uri="{FF2B5EF4-FFF2-40B4-BE49-F238E27FC236}">
                <a16:creationId xmlns:a16="http://schemas.microsoft.com/office/drawing/2014/main" id="{DC4EEE10-1414-B845-8B4D-F23F36790A66}"/>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7305850-4474-8F40-A7D8-51FD8EE1FB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967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2E4F-7FFD-CD46-BBF2-2E8367603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146196-4AAF-B842-B865-EE6C6E82A5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63E700-AAB9-F343-A4E0-5E1AE2E8BF7D}"/>
              </a:ext>
            </a:extLst>
          </p:cNvPr>
          <p:cNvSpPr>
            <a:spLocks noGrp="1"/>
          </p:cNvSpPr>
          <p:nvPr>
            <p:ph type="dt" sz="half" idx="10"/>
          </p:nvPr>
        </p:nvSpPr>
        <p:spPr/>
        <p:txBody>
          <a:bodyPr/>
          <a:lstStyle/>
          <a:p>
            <a:fld id="{3E5059C3-6A89-4494-99FF-5A4D6FFD50EB}" type="datetimeFigureOut">
              <a:rPr lang="en-US" smtClean="0"/>
              <a:t>12/15/19</a:t>
            </a:fld>
            <a:endParaRPr lang="en-US" dirty="0"/>
          </a:p>
        </p:txBody>
      </p:sp>
      <p:sp>
        <p:nvSpPr>
          <p:cNvPr id="5" name="Footer Placeholder 4">
            <a:extLst>
              <a:ext uri="{FF2B5EF4-FFF2-40B4-BE49-F238E27FC236}">
                <a16:creationId xmlns:a16="http://schemas.microsoft.com/office/drawing/2014/main" id="{06915D62-218B-7344-9CC3-BD3DAEAA67E8}"/>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BF0A4FEA-3626-FE49-B28C-F73AF0B5160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555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06CE-1A8F-B548-880B-DBBD093DA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25A94-8924-1D49-8E35-2A7234402F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7F7FFA-FD82-8940-888D-9E83B1CF92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7F589-DD20-7244-9216-67CF8BA6A31A}"/>
              </a:ext>
            </a:extLst>
          </p:cNvPr>
          <p:cNvSpPr>
            <a:spLocks noGrp="1"/>
          </p:cNvSpPr>
          <p:nvPr>
            <p:ph type="dt" sz="half" idx="10"/>
          </p:nvPr>
        </p:nvSpPr>
        <p:spPr/>
        <p:txBody>
          <a:bodyPr/>
          <a:lstStyle/>
          <a:p>
            <a:fld id="{CA954B2F-12DE-47F5-8894-472B206D2E1E}" type="datetimeFigureOut">
              <a:rPr lang="en-US" smtClean="0"/>
              <a:t>12/15/19</a:t>
            </a:fld>
            <a:endParaRPr lang="en-US" dirty="0"/>
          </a:p>
        </p:txBody>
      </p:sp>
      <p:sp>
        <p:nvSpPr>
          <p:cNvPr id="6" name="Footer Placeholder 5">
            <a:extLst>
              <a:ext uri="{FF2B5EF4-FFF2-40B4-BE49-F238E27FC236}">
                <a16:creationId xmlns:a16="http://schemas.microsoft.com/office/drawing/2014/main" id="{D8C24DA7-DD17-044C-9C93-D09A9BFBEBCC}"/>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EDF1C8FC-22B3-E34C-B97E-31C51FE91A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898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CCA3-801A-D04B-B64F-12F0658E20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EFD732-C203-064A-A623-E82215E666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4AECB-14C7-B646-A457-9D772990EB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EED052-3E8E-D94D-ABE9-CB8953764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7670F9-A803-A84D-B5A3-C0FDE0E0CB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5C2B5-8AEC-BC44-AC3C-7C8006D96FC2}"/>
              </a:ext>
            </a:extLst>
          </p:cNvPr>
          <p:cNvSpPr>
            <a:spLocks noGrp="1"/>
          </p:cNvSpPr>
          <p:nvPr>
            <p:ph type="dt" sz="half" idx="10"/>
          </p:nvPr>
        </p:nvSpPr>
        <p:spPr/>
        <p:txBody>
          <a:bodyPr/>
          <a:lstStyle/>
          <a:p>
            <a:fld id="{3F30E46F-7819-4ACF-B48B-48222C2ACC88}" type="datetimeFigureOut">
              <a:rPr lang="en-US" smtClean="0"/>
              <a:t>12/15/19</a:t>
            </a:fld>
            <a:endParaRPr lang="en-US" dirty="0"/>
          </a:p>
        </p:txBody>
      </p:sp>
      <p:sp>
        <p:nvSpPr>
          <p:cNvPr id="8" name="Footer Placeholder 7">
            <a:extLst>
              <a:ext uri="{FF2B5EF4-FFF2-40B4-BE49-F238E27FC236}">
                <a16:creationId xmlns:a16="http://schemas.microsoft.com/office/drawing/2014/main" id="{8EF45EDE-8835-9B48-9489-A0609D90F0E4}"/>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912244B4-02CF-3A49-BF83-61A27BB219F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199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C243-7BAB-0C42-BC83-11CFC1AD8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C2EAF-2BC8-9142-B075-37BC95AC3557}"/>
              </a:ext>
            </a:extLst>
          </p:cNvPr>
          <p:cNvSpPr>
            <a:spLocks noGrp="1"/>
          </p:cNvSpPr>
          <p:nvPr>
            <p:ph type="dt" sz="half" idx="10"/>
          </p:nvPr>
        </p:nvSpPr>
        <p:spPr/>
        <p:txBody>
          <a:bodyPr/>
          <a:lstStyle/>
          <a:p>
            <a:fld id="{1FAF3416-4057-4DAA-829D-4CA07428D088}" type="datetimeFigureOut">
              <a:rPr lang="en-US" smtClean="0"/>
              <a:t>12/15/19</a:t>
            </a:fld>
            <a:endParaRPr lang="en-US" dirty="0"/>
          </a:p>
        </p:txBody>
      </p:sp>
      <p:sp>
        <p:nvSpPr>
          <p:cNvPr id="4" name="Footer Placeholder 3">
            <a:extLst>
              <a:ext uri="{FF2B5EF4-FFF2-40B4-BE49-F238E27FC236}">
                <a16:creationId xmlns:a16="http://schemas.microsoft.com/office/drawing/2014/main" id="{529B6464-EE8B-9442-96EF-818CD9C27969}"/>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20089CD4-F185-2346-8431-8AD95C3D689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004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D059A-2E80-8D44-86CB-61490A1B1036}"/>
              </a:ext>
            </a:extLst>
          </p:cNvPr>
          <p:cNvSpPr>
            <a:spLocks noGrp="1"/>
          </p:cNvSpPr>
          <p:nvPr>
            <p:ph type="dt" sz="half" idx="10"/>
          </p:nvPr>
        </p:nvSpPr>
        <p:spPr/>
        <p:txBody>
          <a:bodyPr/>
          <a:lstStyle/>
          <a:p>
            <a:fld id="{921D9284-D300-4297-87F7-E791DCC15DB1}" type="datetimeFigureOut">
              <a:rPr lang="en-US" smtClean="0"/>
              <a:t>12/15/19</a:t>
            </a:fld>
            <a:endParaRPr lang="en-US" dirty="0"/>
          </a:p>
        </p:txBody>
      </p:sp>
      <p:sp>
        <p:nvSpPr>
          <p:cNvPr id="3" name="Footer Placeholder 2">
            <a:extLst>
              <a:ext uri="{FF2B5EF4-FFF2-40B4-BE49-F238E27FC236}">
                <a16:creationId xmlns:a16="http://schemas.microsoft.com/office/drawing/2014/main" id="{752F52C1-A100-2A49-83BC-958B01593C6B}"/>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DFC34EE3-318E-2E48-93E7-16C61A53F28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265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6D3C-FCD3-5345-9476-BA0153E40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742F4D-C5BA-664A-BCF8-59BEB39AF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25C0EE-B781-C144-974E-10357C4C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6D248-74F3-6B49-B7FA-993F9A92DCD6}"/>
              </a:ext>
            </a:extLst>
          </p:cNvPr>
          <p:cNvSpPr>
            <a:spLocks noGrp="1"/>
          </p:cNvSpPr>
          <p:nvPr>
            <p:ph type="dt" sz="half" idx="10"/>
          </p:nvPr>
        </p:nvSpPr>
        <p:spPr/>
        <p:txBody>
          <a:bodyPr/>
          <a:lstStyle/>
          <a:p>
            <a:fld id="{37D525BB-DA17-4BA0-B3C8-3AC3ABC827E6}" type="datetimeFigureOut">
              <a:rPr lang="en-US" smtClean="0"/>
              <a:t>12/15/19</a:t>
            </a:fld>
            <a:endParaRPr lang="en-US" dirty="0"/>
          </a:p>
        </p:txBody>
      </p:sp>
      <p:sp>
        <p:nvSpPr>
          <p:cNvPr id="6" name="Footer Placeholder 5">
            <a:extLst>
              <a:ext uri="{FF2B5EF4-FFF2-40B4-BE49-F238E27FC236}">
                <a16:creationId xmlns:a16="http://schemas.microsoft.com/office/drawing/2014/main" id="{0A43DD81-D025-5D4B-BC65-702936AC5BEF}"/>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BD4518AB-5673-D84B-9690-9877F6D9018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0150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B4B7-3526-8243-8887-FF0C3BDB7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7A2F3B-95CD-2045-B4F0-05A069840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F06731-D8EE-C54A-A442-CAC2F2803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6CD34-EB4C-614A-9C50-88DF12CA4BBD}"/>
              </a:ext>
            </a:extLst>
          </p:cNvPr>
          <p:cNvSpPr>
            <a:spLocks noGrp="1"/>
          </p:cNvSpPr>
          <p:nvPr>
            <p:ph type="dt" sz="half" idx="10"/>
          </p:nvPr>
        </p:nvSpPr>
        <p:spPr/>
        <p:txBody>
          <a:bodyPr/>
          <a:lstStyle/>
          <a:p>
            <a:fld id="{B16C4C9A-3960-41CF-A4E9-2A8FB932454B}" type="datetimeFigureOut">
              <a:rPr lang="en-US" smtClean="0"/>
              <a:t>12/15/19</a:t>
            </a:fld>
            <a:endParaRPr lang="en-US" dirty="0"/>
          </a:p>
        </p:txBody>
      </p:sp>
      <p:sp>
        <p:nvSpPr>
          <p:cNvPr id="6" name="Footer Placeholder 5">
            <a:extLst>
              <a:ext uri="{FF2B5EF4-FFF2-40B4-BE49-F238E27FC236}">
                <a16:creationId xmlns:a16="http://schemas.microsoft.com/office/drawing/2014/main" id="{77DF5E74-8BC0-0042-962E-84FF40E8B7BF}"/>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79A47924-5A72-D14A-B05E-0B244284A1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819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5860E-0457-4049-BC88-DEE9C89D2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A66F80-517D-FD40-B035-173B994EBD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240A0-EC14-B542-A346-CD75A1904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C1C18-307B-4F68-A007-B5B542270E8D}" type="datetimeFigureOut">
              <a:rPr lang="en-US" smtClean="0"/>
              <a:t>12/15/19</a:t>
            </a:fld>
            <a:endParaRPr lang="en-US" dirty="0"/>
          </a:p>
        </p:txBody>
      </p:sp>
      <p:sp>
        <p:nvSpPr>
          <p:cNvPr id="5" name="Footer Placeholder 4">
            <a:extLst>
              <a:ext uri="{FF2B5EF4-FFF2-40B4-BE49-F238E27FC236}">
                <a16:creationId xmlns:a16="http://schemas.microsoft.com/office/drawing/2014/main" id="{1EF6175D-B576-9F4B-9B74-BCAD2455C1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39EEACB2-577A-FF48-A429-4FD26FC41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6096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30E367-C5FB-4C9B-8B5B-30012099E394}"/>
              </a:ext>
            </a:extLst>
          </p:cNvPr>
          <p:cNvPicPr>
            <a:picLocks noChangeAspect="1"/>
          </p:cNvPicPr>
          <p:nvPr/>
        </p:nvPicPr>
        <p:blipFill rotWithShape="1">
          <a:blip r:embed="rId2">
            <a:alphaModFix amt="50000"/>
          </a:blip>
          <a:srcRect t="15730"/>
          <a:stretch/>
        </p:blipFill>
        <p:spPr>
          <a:xfrm>
            <a:off x="0" y="0"/>
            <a:ext cx="12191980" cy="6857990"/>
          </a:xfrm>
          <a:prstGeom prst="rect">
            <a:avLst/>
          </a:prstGeom>
        </p:spPr>
      </p:pic>
      <p:sp>
        <p:nvSpPr>
          <p:cNvPr id="2" name="Title 1">
            <a:extLst>
              <a:ext uri="{FF2B5EF4-FFF2-40B4-BE49-F238E27FC236}">
                <a16:creationId xmlns:a16="http://schemas.microsoft.com/office/drawing/2014/main" id="{EC583DBF-7BE0-B045-BC54-3F00D867F4FD}"/>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Data Visualization in Tennis</a:t>
            </a:r>
          </a:p>
        </p:txBody>
      </p:sp>
      <p:sp>
        <p:nvSpPr>
          <p:cNvPr id="3" name="Subtitle 2">
            <a:extLst>
              <a:ext uri="{FF2B5EF4-FFF2-40B4-BE49-F238E27FC236}">
                <a16:creationId xmlns:a16="http://schemas.microsoft.com/office/drawing/2014/main" id="{942EF38D-2D03-AD42-9483-99FE7B6E3944}"/>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Peter Tea</a:t>
            </a:r>
          </a:p>
        </p:txBody>
      </p:sp>
    </p:spTree>
    <p:extLst>
      <p:ext uri="{BB962C8B-B14F-4D97-AF65-F5344CB8AC3E}">
        <p14:creationId xmlns:p14="http://schemas.microsoft.com/office/powerpoint/2010/main" val="16599351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2EA4-1D02-E448-9AFE-AE6EEA41D232}"/>
              </a:ext>
            </a:extLst>
          </p:cNvPr>
          <p:cNvSpPr>
            <a:spLocks noGrp="1"/>
          </p:cNvSpPr>
          <p:nvPr>
            <p:ph type="title"/>
          </p:nvPr>
        </p:nvSpPr>
        <p:spPr/>
        <p:txBody>
          <a:bodyPr/>
          <a:lstStyle/>
          <a:p>
            <a:r>
              <a:rPr lang="en-US" dirty="0"/>
              <a:t>Serving Strategies in Tennis</a:t>
            </a:r>
          </a:p>
        </p:txBody>
      </p:sp>
      <p:sp>
        <p:nvSpPr>
          <p:cNvPr id="3" name="Content Placeholder 2">
            <a:extLst>
              <a:ext uri="{FF2B5EF4-FFF2-40B4-BE49-F238E27FC236}">
                <a16:creationId xmlns:a16="http://schemas.microsoft.com/office/drawing/2014/main" id="{A6A9004B-6095-534E-82B6-CF7BA69D4E0A}"/>
              </a:ext>
            </a:extLst>
          </p:cNvPr>
          <p:cNvSpPr>
            <a:spLocks noGrp="1"/>
          </p:cNvSpPr>
          <p:nvPr>
            <p:ph idx="1"/>
          </p:nvPr>
        </p:nvSpPr>
        <p:spPr>
          <a:xfrm>
            <a:off x="604157" y="1690688"/>
            <a:ext cx="7342414" cy="4351338"/>
          </a:xfrm>
        </p:spPr>
        <p:txBody>
          <a:bodyPr/>
          <a:lstStyle/>
          <a:p>
            <a:r>
              <a:rPr lang="en-CA" i="1" dirty="0"/>
              <a:t>70% of all points are won in 4 shots or less</a:t>
            </a:r>
          </a:p>
          <a:p>
            <a:r>
              <a:rPr lang="en-CA" dirty="0"/>
              <a:t>Belief: Tennis players who have an outstanding first serve, reduce the power and play the second serve safe.</a:t>
            </a:r>
          </a:p>
          <a:p>
            <a:r>
              <a:rPr lang="en-CA" dirty="0"/>
              <a:t>Players sacrifice power for more consistency and accuracy</a:t>
            </a:r>
            <a:endParaRPr lang="en-US" dirty="0"/>
          </a:p>
        </p:txBody>
      </p:sp>
      <p:pic>
        <p:nvPicPr>
          <p:cNvPr id="5" name="Picture 4">
            <a:extLst>
              <a:ext uri="{FF2B5EF4-FFF2-40B4-BE49-F238E27FC236}">
                <a16:creationId xmlns:a16="http://schemas.microsoft.com/office/drawing/2014/main" id="{628B8C8D-92BD-9845-A641-AA3E3F363C68}"/>
              </a:ext>
            </a:extLst>
          </p:cNvPr>
          <p:cNvPicPr>
            <a:picLocks noChangeAspect="1"/>
          </p:cNvPicPr>
          <p:nvPr/>
        </p:nvPicPr>
        <p:blipFill>
          <a:blip r:embed="rId3"/>
          <a:stretch>
            <a:fillRect/>
          </a:stretch>
        </p:blipFill>
        <p:spPr>
          <a:xfrm>
            <a:off x="7712528" y="146957"/>
            <a:ext cx="4114800" cy="4114800"/>
          </a:xfrm>
          <a:prstGeom prst="rect">
            <a:avLst/>
          </a:prstGeom>
        </p:spPr>
      </p:pic>
    </p:spTree>
    <p:extLst>
      <p:ext uri="{BB962C8B-B14F-4D97-AF65-F5344CB8AC3E}">
        <p14:creationId xmlns:p14="http://schemas.microsoft.com/office/powerpoint/2010/main" val="130288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306B-39F8-6447-B26F-B217EA646131}"/>
              </a:ext>
            </a:extLst>
          </p:cNvPr>
          <p:cNvSpPr>
            <a:spLocks noGrp="1"/>
          </p:cNvSpPr>
          <p:nvPr>
            <p:ph type="title"/>
          </p:nvPr>
        </p:nvSpPr>
        <p:spPr/>
        <p:txBody>
          <a:bodyPr/>
          <a:lstStyle/>
          <a:p>
            <a:r>
              <a:rPr lang="en-US" dirty="0"/>
              <a:t>Tennis Serving Rules</a:t>
            </a:r>
          </a:p>
        </p:txBody>
      </p:sp>
      <p:pic>
        <p:nvPicPr>
          <p:cNvPr id="5" name="Content Placeholder 4" descr="A picture containing sport, game, racket, ball&#10;&#10;Description automatically generated">
            <a:extLst>
              <a:ext uri="{FF2B5EF4-FFF2-40B4-BE49-F238E27FC236}">
                <a16:creationId xmlns:a16="http://schemas.microsoft.com/office/drawing/2014/main" id="{DDB3173A-38B5-A242-B6F1-0F6BFCF485FF}"/>
              </a:ext>
            </a:extLst>
          </p:cNvPr>
          <p:cNvPicPr>
            <a:picLocks noGrp="1" noChangeAspect="1"/>
          </p:cNvPicPr>
          <p:nvPr>
            <p:ph idx="1"/>
          </p:nvPr>
        </p:nvPicPr>
        <p:blipFill>
          <a:blip r:embed="rId3"/>
          <a:stretch>
            <a:fillRect/>
          </a:stretch>
        </p:blipFill>
        <p:spPr>
          <a:xfrm>
            <a:off x="6512171" y="1804193"/>
            <a:ext cx="4841629" cy="3639345"/>
          </a:xfrm>
        </p:spPr>
      </p:pic>
      <p:sp>
        <p:nvSpPr>
          <p:cNvPr id="6" name="TextBox 5">
            <a:extLst>
              <a:ext uri="{FF2B5EF4-FFF2-40B4-BE49-F238E27FC236}">
                <a16:creationId xmlns:a16="http://schemas.microsoft.com/office/drawing/2014/main" id="{01ECDC34-4F32-9046-A368-6C82756E35E2}"/>
              </a:ext>
            </a:extLst>
          </p:cNvPr>
          <p:cNvSpPr txBox="1"/>
          <p:nvPr/>
        </p:nvSpPr>
        <p:spPr>
          <a:xfrm>
            <a:off x="185738" y="1971675"/>
            <a:ext cx="60579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Server has only </a:t>
            </a:r>
            <a:r>
              <a:rPr lang="en-US" b="1" dirty="0">
                <a:solidFill>
                  <a:schemeClr val="accent6">
                    <a:lumMod val="50000"/>
                  </a:schemeClr>
                </a:solidFill>
              </a:rPr>
              <a:t>two opportunities </a:t>
            </a:r>
            <a:r>
              <a:rPr lang="en-US" dirty="0"/>
              <a:t>to serve legally</a:t>
            </a:r>
          </a:p>
          <a:p>
            <a:endParaRPr lang="en-US" dirty="0"/>
          </a:p>
          <a:p>
            <a:pPr marL="285750" indent="-285750">
              <a:buFont typeface="Arial" panose="020B0604020202020204" pitchFamily="34" charset="0"/>
              <a:buChar char="•"/>
            </a:pPr>
            <a:r>
              <a:rPr lang="en-CA" dirty="0"/>
              <a:t>The serve must pass over the net and hit the service court that is </a:t>
            </a:r>
            <a:r>
              <a:rPr lang="en-CA" b="1" dirty="0">
                <a:solidFill>
                  <a:schemeClr val="accent6">
                    <a:lumMod val="50000"/>
                  </a:schemeClr>
                </a:solidFill>
              </a:rPr>
              <a:t>diagonally opposite </a:t>
            </a:r>
            <a:r>
              <a:rPr lang="en-CA" dirty="0"/>
              <a:t>the server</a:t>
            </a:r>
          </a:p>
          <a:p>
            <a:endParaRPr lang="en-CA" dirty="0"/>
          </a:p>
          <a:p>
            <a:pPr marL="285750" indent="-285750">
              <a:buFont typeface="Arial" panose="020B0604020202020204" pitchFamily="34" charset="0"/>
              <a:buChar char="•"/>
            </a:pPr>
            <a:r>
              <a:rPr lang="en-US" dirty="0"/>
              <a:t>Serving </a:t>
            </a:r>
            <a:r>
              <a:rPr lang="en-US" b="1" dirty="0"/>
              <a:t>faults</a:t>
            </a:r>
            <a:r>
              <a:rPr lang="en-US" dirty="0"/>
              <a:t>: Foot faults (feet must be behind baseline)</a:t>
            </a:r>
          </a:p>
          <a:p>
            <a:endParaRPr lang="en-US" dirty="0"/>
          </a:p>
          <a:p>
            <a:pPr marL="285750" indent="-285750">
              <a:buFont typeface="Arial" panose="020B0604020202020204" pitchFamily="34" charset="0"/>
              <a:buChar char="•"/>
            </a:pPr>
            <a:r>
              <a:rPr lang="en-US" b="1" dirty="0"/>
              <a:t>Let serves</a:t>
            </a:r>
            <a:r>
              <a:rPr lang="en-US" dirty="0"/>
              <a:t>:</a:t>
            </a:r>
          </a:p>
          <a:p>
            <a:pPr marL="800100" lvl="1" indent="-342900">
              <a:buFont typeface="+mj-lt"/>
              <a:buAutoNum type="arabicPeriod"/>
            </a:pPr>
            <a:r>
              <a:rPr lang="en-CA" dirty="0"/>
              <a:t>The served ball touches the net, </a:t>
            </a:r>
            <a:r>
              <a:rPr lang="en-CA" b="1" dirty="0"/>
              <a:t>and</a:t>
            </a:r>
            <a:r>
              <a:rPr lang="en-CA" dirty="0"/>
              <a:t> lands in the correct court</a:t>
            </a:r>
          </a:p>
          <a:p>
            <a:pPr marL="800100" lvl="1" indent="-342900">
              <a:buFont typeface="+mj-lt"/>
              <a:buAutoNum type="arabicPeriod"/>
            </a:pPr>
            <a:r>
              <a:rPr lang="en-CA" dirty="0"/>
              <a:t>The ball is served when the receiver is not ready</a:t>
            </a:r>
          </a:p>
          <a:p>
            <a:pPr lvl="1"/>
            <a:endParaRPr lang="en-CA" dirty="0"/>
          </a:p>
          <a:p>
            <a:pPr marL="342900" indent="-342900">
              <a:buFont typeface="Arial" panose="020B0604020202020204" pitchFamily="34" charset="0"/>
              <a:buChar char="•"/>
            </a:pPr>
            <a:r>
              <a:rPr lang="en-CA" dirty="0"/>
              <a:t>When it is a let serve, that particular serve does not count and the server shall serve again</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287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9E3BC-CCA9-1A43-A191-56D111B97C5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2019 ATP Wimbledon</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screenshot of a map&#10;&#10;Description automatically generated">
            <a:extLst>
              <a:ext uri="{FF2B5EF4-FFF2-40B4-BE49-F238E27FC236}">
                <a16:creationId xmlns:a16="http://schemas.microsoft.com/office/drawing/2014/main" id="{8FC12AAC-C5FF-E34E-86A8-79FAAA2D2BF7}"/>
              </a:ext>
            </a:extLst>
          </p:cNvPr>
          <p:cNvPicPr>
            <a:picLocks noChangeAspect="1"/>
          </p:cNvPicPr>
          <p:nvPr/>
        </p:nvPicPr>
        <p:blipFill>
          <a:blip r:embed="rId3"/>
          <a:stretch>
            <a:fillRect/>
          </a:stretch>
        </p:blipFill>
        <p:spPr>
          <a:xfrm>
            <a:off x="5335522" y="261257"/>
            <a:ext cx="5876037" cy="3364031"/>
          </a:xfrm>
          <a:prstGeom prst="rect">
            <a:avLst/>
          </a:prstGeom>
        </p:spPr>
      </p:pic>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creenshot of a map&#10;&#10;Description automatically generated">
            <a:extLst>
              <a:ext uri="{FF2B5EF4-FFF2-40B4-BE49-F238E27FC236}">
                <a16:creationId xmlns:a16="http://schemas.microsoft.com/office/drawing/2014/main" id="{D4F2C30E-1CA7-5642-A25F-E48D2BDA210C}"/>
              </a:ext>
            </a:extLst>
          </p:cNvPr>
          <p:cNvPicPr>
            <a:picLocks noChangeAspect="1"/>
          </p:cNvPicPr>
          <p:nvPr/>
        </p:nvPicPr>
        <p:blipFill>
          <a:blip r:embed="rId4"/>
          <a:stretch>
            <a:fillRect/>
          </a:stretch>
        </p:blipFill>
        <p:spPr>
          <a:xfrm>
            <a:off x="3666196" y="4032877"/>
            <a:ext cx="4199945" cy="2760913"/>
          </a:xfrm>
          <a:prstGeom prst="rect">
            <a:avLst/>
          </a:prstGeom>
        </p:spPr>
      </p:pic>
      <p:pic>
        <p:nvPicPr>
          <p:cNvPr id="9" name="Content Placeholder 8" descr="A close up of a map&#10;&#10;Description automatically generated">
            <a:extLst>
              <a:ext uri="{FF2B5EF4-FFF2-40B4-BE49-F238E27FC236}">
                <a16:creationId xmlns:a16="http://schemas.microsoft.com/office/drawing/2014/main" id="{01A9774A-6C94-2A48-B6D2-8A5CB433F045}"/>
              </a:ext>
            </a:extLst>
          </p:cNvPr>
          <p:cNvPicPr>
            <a:picLocks noGrp="1" noChangeAspect="1"/>
          </p:cNvPicPr>
          <p:nvPr>
            <p:ph idx="1"/>
          </p:nvPr>
        </p:nvPicPr>
        <p:blipFill>
          <a:blip r:embed="rId5"/>
          <a:stretch>
            <a:fillRect/>
          </a:stretch>
        </p:blipFill>
        <p:spPr>
          <a:xfrm>
            <a:off x="7992054" y="4032877"/>
            <a:ext cx="4199946" cy="2760913"/>
          </a:xfrm>
          <a:prstGeom prst="rect">
            <a:avLst/>
          </a:prstGeom>
        </p:spPr>
      </p:pic>
    </p:spTree>
    <p:extLst>
      <p:ext uri="{BB962C8B-B14F-4D97-AF65-F5344CB8AC3E}">
        <p14:creationId xmlns:p14="http://schemas.microsoft.com/office/powerpoint/2010/main" val="344076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9E3BC-CCA9-1A43-A191-56D111B97C5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t>2019 ATP US Open</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map&#10;&#10;Description automatically generated">
            <a:extLst>
              <a:ext uri="{FF2B5EF4-FFF2-40B4-BE49-F238E27FC236}">
                <a16:creationId xmlns:a16="http://schemas.microsoft.com/office/drawing/2014/main" id="{807D8642-7126-6F47-A05C-7C91BF861A39}"/>
              </a:ext>
            </a:extLst>
          </p:cNvPr>
          <p:cNvPicPr>
            <a:picLocks noChangeAspect="1"/>
          </p:cNvPicPr>
          <p:nvPr/>
        </p:nvPicPr>
        <p:blipFill>
          <a:blip r:embed="rId3"/>
          <a:stretch>
            <a:fillRect/>
          </a:stretch>
        </p:blipFill>
        <p:spPr>
          <a:xfrm>
            <a:off x="5434535" y="70828"/>
            <a:ext cx="6028122" cy="3444641"/>
          </a:xfrm>
          <a:prstGeom prst="rect">
            <a:avLst/>
          </a:prstGeom>
        </p:spPr>
      </p:pic>
      <p:pic>
        <p:nvPicPr>
          <p:cNvPr id="6" name="Picture 5" descr="A close up of a map&#10;&#10;Description automatically generated">
            <a:extLst>
              <a:ext uri="{FF2B5EF4-FFF2-40B4-BE49-F238E27FC236}">
                <a16:creationId xmlns:a16="http://schemas.microsoft.com/office/drawing/2014/main" id="{63E3EF13-B3C8-724C-9A5C-5E5B6AFC7143}"/>
              </a:ext>
            </a:extLst>
          </p:cNvPr>
          <p:cNvPicPr>
            <a:picLocks noChangeAspect="1"/>
          </p:cNvPicPr>
          <p:nvPr/>
        </p:nvPicPr>
        <p:blipFill>
          <a:blip r:embed="rId4"/>
          <a:stretch>
            <a:fillRect/>
          </a:stretch>
        </p:blipFill>
        <p:spPr>
          <a:xfrm>
            <a:off x="3602668" y="4069359"/>
            <a:ext cx="4172091" cy="2699524"/>
          </a:xfrm>
          <a:prstGeom prst="rect">
            <a:avLst/>
          </a:prstGeom>
        </p:spPr>
      </p:pic>
      <p:pic>
        <p:nvPicPr>
          <p:cNvPr id="12" name="Content Placeholder 11" descr="A close up of a map&#10;&#10;Description automatically generated">
            <a:extLst>
              <a:ext uri="{FF2B5EF4-FFF2-40B4-BE49-F238E27FC236}">
                <a16:creationId xmlns:a16="http://schemas.microsoft.com/office/drawing/2014/main" id="{970FA8EE-F584-624C-9B3E-BB4689DFCB15}"/>
              </a:ext>
            </a:extLst>
          </p:cNvPr>
          <p:cNvPicPr>
            <a:picLocks noGrp="1" noChangeAspect="1"/>
          </p:cNvPicPr>
          <p:nvPr>
            <p:ph idx="1"/>
          </p:nvPr>
        </p:nvPicPr>
        <p:blipFill>
          <a:blip r:embed="rId5"/>
          <a:stretch>
            <a:fillRect/>
          </a:stretch>
        </p:blipFill>
        <p:spPr>
          <a:xfrm>
            <a:off x="8024989" y="4069357"/>
            <a:ext cx="4172091" cy="2699524"/>
          </a:xfrm>
        </p:spPr>
      </p:pic>
    </p:spTree>
    <p:extLst>
      <p:ext uri="{BB962C8B-B14F-4D97-AF65-F5344CB8AC3E}">
        <p14:creationId xmlns:p14="http://schemas.microsoft.com/office/powerpoint/2010/main" val="3469171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9E3BC-CCA9-1A43-A191-56D111B97C5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t>2019 WTA Wimbledon</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map&#10;&#10;Description automatically generated">
            <a:extLst>
              <a:ext uri="{FF2B5EF4-FFF2-40B4-BE49-F238E27FC236}">
                <a16:creationId xmlns:a16="http://schemas.microsoft.com/office/drawing/2014/main" id="{3382086A-3168-5342-8C8B-DED8837977F6}"/>
              </a:ext>
            </a:extLst>
          </p:cNvPr>
          <p:cNvPicPr>
            <a:picLocks noChangeAspect="1"/>
          </p:cNvPicPr>
          <p:nvPr/>
        </p:nvPicPr>
        <p:blipFill>
          <a:blip r:embed="rId3"/>
          <a:stretch>
            <a:fillRect/>
          </a:stretch>
        </p:blipFill>
        <p:spPr>
          <a:xfrm>
            <a:off x="5434535" y="1"/>
            <a:ext cx="5771769" cy="3298153"/>
          </a:xfrm>
          <a:prstGeom prst="rect">
            <a:avLst/>
          </a:prstGeom>
        </p:spPr>
      </p:pic>
      <p:pic>
        <p:nvPicPr>
          <p:cNvPr id="10" name="Content Placeholder 9" descr="A close up of a map&#10;&#10;Description automatically generated">
            <a:extLst>
              <a:ext uri="{FF2B5EF4-FFF2-40B4-BE49-F238E27FC236}">
                <a16:creationId xmlns:a16="http://schemas.microsoft.com/office/drawing/2014/main" id="{2C51A388-6367-F046-B154-89FAC6BB04CC}"/>
              </a:ext>
            </a:extLst>
          </p:cNvPr>
          <p:cNvPicPr>
            <a:picLocks noGrp="1" noChangeAspect="1"/>
          </p:cNvPicPr>
          <p:nvPr>
            <p:ph idx="1"/>
          </p:nvPr>
        </p:nvPicPr>
        <p:blipFill>
          <a:blip r:embed="rId4"/>
          <a:stretch>
            <a:fillRect/>
          </a:stretch>
        </p:blipFill>
        <p:spPr>
          <a:xfrm>
            <a:off x="5434535" y="3559847"/>
            <a:ext cx="5771769" cy="3298154"/>
          </a:xfrm>
        </p:spPr>
      </p:pic>
    </p:spTree>
    <p:extLst>
      <p:ext uri="{BB962C8B-B14F-4D97-AF65-F5344CB8AC3E}">
        <p14:creationId xmlns:p14="http://schemas.microsoft.com/office/powerpoint/2010/main" val="3835944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9E3BC-CCA9-1A43-A191-56D111B97C5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t>2019 WTA US Open</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map&#10;&#10;Description automatically generated">
            <a:extLst>
              <a:ext uri="{FF2B5EF4-FFF2-40B4-BE49-F238E27FC236}">
                <a16:creationId xmlns:a16="http://schemas.microsoft.com/office/drawing/2014/main" id="{A78AFE21-9EBB-2A4E-A345-459A82054F1B}"/>
              </a:ext>
            </a:extLst>
          </p:cNvPr>
          <p:cNvPicPr>
            <a:picLocks noGrp="1" noChangeAspect="1"/>
          </p:cNvPicPr>
          <p:nvPr>
            <p:ph idx="1"/>
          </p:nvPr>
        </p:nvPicPr>
        <p:blipFill>
          <a:blip r:embed="rId3"/>
          <a:stretch>
            <a:fillRect/>
          </a:stretch>
        </p:blipFill>
        <p:spPr>
          <a:xfrm>
            <a:off x="5643300" y="0"/>
            <a:ext cx="5620390" cy="3211652"/>
          </a:xfrm>
        </p:spPr>
      </p:pic>
      <p:pic>
        <p:nvPicPr>
          <p:cNvPr id="9" name="Picture 8" descr="A picture containing text, map&#10;&#10;Description automatically generated">
            <a:extLst>
              <a:ext uri="{FF2B5EF4-FFF2-40B4-BE49-F238E27FC236}">
                <a16:creationId xmlns:a16="http://schemas.microsoft.com/office/drawing/2014/main" id="{0F3A1601-92DC-3A49-B21E-1F50986A8EC1}"/>
              </a:ext>
            </a:extLst>
          </p:cNvPr>
          <p:cNvPicPr>
            <a:picLocks noChangeAspect="1"/>
          </p:cNvPicPr>
          <p:nvPr/>
        </p:nvPicPr>
        <p:blipFill>
          <a:blip r:embed="rId4"/>
          <a:stretch>
            <a:fillRect/>
          </a:stretch>
        </p:blipFill>
        <p:spPr>
          <a:xfrm>
            <a:off x="5643300" y="3521701"/>
            <a:ext cx="5838523" cy="3336299"/>
          </a:xfrm>
          <a:prstGeom prst="rect">
            <a:avLst/>
          </a:prstGeom>
        </p:spPr>
      </p:pic>
    </p:spTree>
    <p:extLst>
      <p:ext uri="{BB962C8B-B14F-4D97-AF65-F5344CB8AC3E}">
        <p14:creationId xmlns:p14="http://schemas.microsoft.com/office/powerpoint/2010/main" val="2957933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BB6A-17AB-484D-A8E0-1F1ED12CA2F0}"/>
              </a:ext>
            </a:extLst>
          </p:cNvPr>
          <p:cNvSpPr>
            <a:spLocks noGrp="1"/>
          </p:cNvSpPr>
          <p:nvPr>
            <p:ph type="title"/>
          </p:nvPr>
        </p:nvSpPr>
        <p:spPr/>
        <p:txBody>
          <a:bodyPr/>
          <a:lstStyle/>
          <a:p>
            <a:r>
              <a:rPr lang="en-US" dirty="0"/>
              <a:t>Other Tennis Questions</a:t>
            </a:r>
          </a:p>
        </p:txBody>
      </p:sp>
      <p:sp>
        <p:nvSpPr>
          <p:cNvPr id="3" name="Content Placeholder 2">
            <a:extLst>
              <a:ext uri="{FF2B5EF4-FFF2-40B4-BE49-F238E27FC236}">
                <a16:creationId xmlns:a16="http://schemas.microsoft.com/office/drawing/2014/main" id="{F1260103-CA42-544A-8FA1-7DB68C1EEEB5}"/>
              </a:ext>
            </a:extLst>
          </p:cNvPr>
          <p:cNvSpPr>
            <a:spLocks noGrp="1"/>
          </p:cNvSpPr>
          <p:nvPr>
            <p:ph idx="1"/>
          </p:nvPr>
        </p:nvSpPr>
        <p:spPr/>
        <p:txBody>
          <a:bodyPr/>
          <a:lstStyle/>
          <a:p>
            <a:r>
              <a:rPr lang="en-US" dirty="0"/>
              <a:t>Calculate success points won on 1</a:t>
            </a:r>
            <a:r>
              <a:rPr lang="en-US" baseline="30000" dirty="0"/>
              <a:t>st</a:t>
            </a:r>
            <a:r>
              <a:rPr lang="en-US" dirty="0"/>
              <a:t> serve compared to 2</a:t>
            </a:r>
            <a:r>
              <a:rPr lang="en-US" baseline="30000" dirty="0"/>
              <a:t>nd</a:t>
            </a:r>
            <a:r>
              <a:rPr lang="en-US" dirty="0"/>
              <a:t> serve</a:t>
            </a:r>
          </a:p>
          <a:p>
            <a:r>
              <a:rPr lang="en-US" dirty="0"/>
              <a:t>Calculate length of rally of points on 1</a:t>
            </a:r>
            <a:r>
              <a:rPr lang="en-US" baseline="30000" dirty="0"/>
              <a:t>st</a:t>
            </a:r>
            <a:r>
              <a:rPr lang="en-US" dirty="0"/>
              <a:t> serve compared to 2</a:t>
            </a:r>
            <a:r>
              <a:rPr lang="en-US" baseline="30000" dirty="0"/>
              <a:t>nd</a:t>
            </a:r>
            <a:r>
              <a:rPr lang="en-US" dirty="0"/>
              <a:t> serve</a:t>
            </a:r>
          </a:p>
          <a:p>
            <a:r>
              <a:rPr lang="en-US" dirty="0"/>
              <a:t>Somehow incorporate depth of serve into a compound statistic with serve speed. A matric that describes a “good serve” should take into account placement and speed (good placement can throw players off balance)</a:t>
            </a:r>
          </a:p>
          <a:p>
            <a:r>
              <a:rPr lang="en-US" dirty="0"/>
              <a:t>Is there a hidden “shift” tactic that a receiver can abuse?</a:t>
            </a:r>
          </a:p>
          <a:p>
            <a:r>
              <a:rPr lang="en-US" dirty="0"/>
              <a:t>Estimate career age curves (project player careers)</a:t>
            </a:r>
          </a:p>
          <a:p>
            <a:endParaRPr lang="en-US" dirty="0"/>
          </a:p>
        </p:txBody>
      </p:sp>
    </p:spTree>
    <p:extLst>
      <p:ext uri="{BB962C8B-B14F-4D97-AF65-F5344CB8AC3E}">
        <p14:creationId xmlns:p14="http://schemas.microsoft.com/office/powerpoint/2010/main" val="119476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8E73-AC3F-4C42-8EAB-3313FA4B0BDE}"/>
              </a:ext>
            </a:extLst>
          </p:cNvPr>
          <p:cNvSpPr>
            <a:spLocks noGrp="1"/>
          </p:cNvSpPr>
          <p:nvPr>
            <p:ph type="title"/>
          </p:nvPr>
        </p:nvSpPr>
        <p:spPr/>
        <p:txBody>
          <a:bodyPr/>
          <a:lstStyle/>
          <a:p>
            <a:r>
              <a:rPr lang="en-US" dirty="0"/>
              <a:t>Introduction &amp; Background Information</a:t>
            </a:r>
          </a:p>
        </p:txBody>
      </p:sp>
      <p:sp>
        <p:nvSpPr>
          <p:cNvPr id="3" name="Content Placeholder 2">
            <a:extLst>
              <a:ext uri="{FF2B5EF4-FFF2-40B4-BE49-F238E27FC236}">
                <a16:creationId xmlns:a16="http://schemas.microsoft.com/office/drawing/2014/main" id="{57560C5C-1093-344D-9457-5879F085D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1882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erson hitting a ball with a racket&#10;&#10;Description automatically generated">
            <a:extLst>
              <a:ext uri="{FF2B5EF4-FFF2-40B4-BE49-F238E27FC236}">
                <a16:creationId xmlns:a16="http://schemas.microsoft.com/office/drawing/2014/main" id="{A231E186-ED3A-9D40-98AB-3CEA6A2E7263}"/>
              </a:ext>
            </a:extLst>
          </p:cNvPr>
          <p:cNvPicPr>
            <a:picLocks noChangeAspect="1"/>
          </p:cNvPicPr>
          <p:nvPr/>
        </p:nvPicPr>
        <p:blipFill rotWithShape="1">
          <a:blip r:embed="rId3"/>
          <a:srcRect l="10671" r="3" b="3"/>
          <a:stretch/>
        </p:blipFill>
        <p:spPr>
          <a:xfrm>
            <a:off x="2" y="-6235"/>
            <a:ext cx="3255403" cy="2505456"/>
          </a:xfrm>
          <a:custGeom>
            <a:avLst/>
            <a:gdLst>
              <a:gd name="connsiteX0" fmla="*/ 0 w 3255403"/>
              <a:gd name="connsiteY0" fmla="*/ 0 h 2505456"/>
              <a:gd name="connsiteX1" fmla="*/ 3255403 w 3255403"/>
              <a:gd name="connsiteY1" fmla="*/ 0 h 2505456"/>
              <a:gd name="connsiteX2" fmla="*/ 2094477 w 3255403"/>
              <a:gd name="connsiteY2" fmla="*/ 2505456 h 2505456"/>
              <a:gd name="connsiteX3" fmla="*/ 0 w 3255403"/>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255403" h="2505456">
                <a:moveTo>
                  <a:pt x="0" y="0"/>
                </a:moveTo>
                <a:lnTo>
                  <a:pt x="3255403" y="0"/>
                </a:lnTo>
                <a:lnTo>
                  <a:pt x="2094477" y="2505456"/>
                </a:lnTo>
                <a:lnTo>
                  <a:pt x="0" y="2505456"/>
                </a:lnTo>
                <a:close/>
              </a:path>
            </a:pathLst>
          </a:custGeom>
        </p:spPr>
      </p:pic>
      <p:pic>
        <p:nvPicPr>
          <p:cNvPr id="9" name="Picture 8">
            <a:extLst>
              <a:ext uri="{FF2B5EF4-FFF2-40B4-BE49-F238E27FC236}">
                <a16:creationId xmlns:a16="http://schemas.microsoft.com/office/drawing/2014/main" id="{8C89B7AA-786A-E64D-AAAC-DE12D36E67F0}"/>
              </a:ext>
            </a:extLst>
          </p:cNvPr>
          <p:cNvPicPr>
            <a:picLocks noChangeAspect="1"/>
          </p:cNvPicPr>
          <p:nvPr/>
        </p:nvPicPr>
        <p:blipFill rotWithShape="1">
          <a:blip r:embed="rId4"/>
          <a:srcRect r="-3" b="5431"/>
          <a:stretch/>
        </p:blipFill>
        <p:spPr>
          <a:xfrm>
            <a:off x="7381876" y="10"/>
            <a:ext cx="4810125" cy="2501827"/>
          </a:xfrm>
          <a:custGeom>
            <a:avLst/>
            <a:gdLst>
              <a:gd name="connsiteX0" fmla="*/ 1159248 w 4810125"/>
              <a:gd name="connsiteY0" fmla="*/ 0 h 2501837"/>
              <a:gd name="connsiteX1" fmla="*/ 4810125 w 4810125"/>
              <a:gd name="connsiteY1" fmla="*/ 0 h 2501837"/>
              <a:gd name="connsiteX2" fmla="*/ 4810125 w 4810125"/>
              <a:gd name="connsiteY2" fmla="*/ 2501837 h 2501837"/>
              <a:gd name="connsiteX3" fmla="*/ 0 w 4810125"/>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4810125" h="2501837">
                <a:moveTo>
                  <a:pt x="1159248" y="0"/>
                </a:moveTo>
                <a:lnTo>
                  <a:pt x="4810125" y="0"/>
                </a:lnTo>
                <a:lnTo>
                  <a:pt x="4810125" y="2501837"/>
                </a:lnTo>
                <a:lnTo>
                  <a:pt x="0" y="2501837"/>
                </a:lnTo>
                <a:close/>
              </a:path>
            </a:pathLst>
          </a:custGeom>
        </p:spPr>
      </p:pic>
      <p:pic>
        <p:nvPicPr>
          <p:cNvPr id="5" name="Content Placeholder 4" descr="A picture containing person, holding, woman, racket&#10;&#10;Description automatically generated">
            <a:extLst>
              <a:ext uri="{FF2B5EF4-FFF2-40B4-BE49-F238E27FC236}">
                <a16:creationId xmlns:a16="http://schemas.microsoft.com/office/drawing/2014/main" id="{76537FF8-EF09-5640-8848-BC100CC85E67}"/>
              </a:ext>
            </a:extLst>
          </p:cNvPr>
          <p:cNvPicPr>
            <a:picLocks noChangeAspect="1"/>
          </p:cNvPicPr>
          <p:nvPr/>
        </p:nvPicPr>
        <p:blipFill rotWithShape="1">
          <a:blip r:embed="rId5"/>
          <a:srcRect r="3853" b="2"/>
          <a:stretch/>
        </p:blipFill>
        <p:spPr>
          <a:xfrm>
            <a:off x="4675537" y="-6235"/>
            <a:ext cx="3677817" cy="2505456"/>
          </a:xfrm>
          <a:custGeom>
            <a:avLst/>
            <a:gdLst>
              <a:gd name="connsiteX0" fmla="*/ 1160926 w 3677817"/>
              <a:gd name="connsiteY0" fmla="*/ 0 h 2505456"/>
              <a:gd name="connsiteX1" fmla="*/ 3677817 w 3677817"/>
              <a:gd name="connsiteY1" fmla="*/ 0 h 2505456"/>
              <a:gd name="connsiteX2" fmla="*/ 2516891 w 3677817"/>
              <a:gd name="connsiteY2" fmla="*/ 2505456 h 2505456"/>
              <a:gd name="connsiteX3" fmla="*/ 0 w 3677817"/>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677817" h="2505456">
                <a:moveTo>
                  <a:pt x="1160926" y="0"/>
                </a:moveTo>
                <a:lnTo>
                  <a:pt x="3677817" y="0"/>
                </a:lnTo>
                <a:lnTo>
                  <a:pt x="2516891" y="2505456"/>
                </a:lnTo>
                <a:lnTo>
                  <a:pt x="0" y="2505456"/>
                </a:lnTo>
                <a:close/>
              </a:path>
            </a:pathLst>
          </a:custGeom>
        </p:spPr>
      </p:pic>
      <p:pic>
        <p:nvPicPr>
          <p:cNvPr id="11" name="Picture 10">
            <a:extLst>
              <a:ext uri="{FF2B5EF4-FFF2-40B4-BE49-F238E27FC236}">
                <a16:creationId xmlns:a16="http://schemas.microsoft.com/office/drawing/2014/main" id="{D4F333CD-2A2A-A643-B050-64D2D71B9B04}"/>
              </a:ext>
            </a:extLst>
          </p:cNvPr>
          <p:cNvPicPr>
            <a:picLocks noChangeAspect="1"/>
          </p:cNvPicPr>
          <p:nvPr/>
        </p:nvPicPr>
        <p:blipFill rotWithShape="1">
          <a:blip r:embed="rId6"/>
          <a:srcRect r="8359" b="-2"/>
          <a:stretch/>
        </p:blipFill>
        <p:spPr>
          <a:xfrm>
            <a:off x="5353049" y="2660089"/>
            <a:ext cx="6838950" cy="4197911"/>
          </a:xfrm>
          <a:custGeom>
            <a:avLst/>
            <a:gdLst>
              <a:gd name="connsiteX0" fmla="*/ 1945141 w 6838950"/>
              <a:gd name="connsiteY0" fmla="*/ 0 h 4197911"/>
              <a:gd name="connsiteX1" fmla="*/ 1951364 w 6838950"/>
              <a:gd name="connsiteY1" fmla="*/ 0 h 4197911"/>
              <a:gd name="connsiteX2" fmla="*/ 3141155 w 6838950"/>
              <a:gd name="connsiteY2" fmla="*/ 0 h 4197911"/>
              <a:gd name="connsiteX3" fmla="*/ 4791200 w 6838950"/>
              <a:gd name="connsiteY3" fmla="*/ 0 h 4197911"/>
              <a:gd name="connsiteX4" fmla="*/ 6838950 w 6838950"/>
              <a:gd name="connsiteY4" fmla="*/ 0 h 4197911"/>
              <a:gd name="connsiteX5" fmla="*/ 6838950 w 6838950"/>
              <a:gd name="connsiteY5" fmla="*/ 4197911 h 4197911"/>
              <a:gd name="connsiteX6" fmla="*/ 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29"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9E84D78F-B5C1-4C99-8921-CB8CD7ABA669}"/>
              </a:ext>
            </a:extLst>
          </p:cNvPr>
          <p:cNvSpPr>
            <a:spLocks noGrp="1"/>
          </p:cNvSpPr>
          <p:nvPr>
            <p:ph idx="1"/>
          </p:nvPr>
        </p:nvSpPr>
        <p:spPr>
          <a:xfrm>
            <a:off x="359230" y="3951026"/>
            <a:ext cx="5070022" cy="2660091"/>
          </a:xfrm>
        </p:spPr>
        <p:txBody>
          <a:bodyPr anchor="ctr">
            <a:noAutofit/>
          </a:bodyPr>
          <a:lstStyle/>
          <a:p>
            <a:r>
              <a:rPr lang="en-US" sz="1600" dirty="0">
                <a:solidFill>
                  <a:srgbClr val="FFFFFF"/>
                </a:solidFill>
              </a:rPr>
              <a:t>Andreescu (Age 19); 2019 US Open Champion; 5</a:t>
            </a:r>
            <a:r>
              <a:rPr lang="en-US" sz="1600" baseline="30000" dirty="0">
                <a:solidFill>
                  <a:srgbClr val="FFFFFF"/>
                </a:solidFill>
              </a:rPr>
              <a:t>th</a:t>
            </a:r>
            <a:r>
              <a:rPr lang="en-US" sz="1600" dirty="0">
                <a:solidFill>
                  <a:srgbClr val="FFFFFF"/>
                </a:solidFill>
              </a:rPr>
              <a:t> WTA</a:t>
            </a:r>
          </a:p>
          <a:p>
            <a:r>
              <a:rPr lang="en-US" sz="1600" dirty="0">
                <a:solidFill>
                  <a:srgbClr val="FFFFFF"/>
                </a:solidFill>
              </a:rPr>
              <a:t>Raonic (Age 28); 2016 Wimbledon Runner Up; 31</a:t>
            </a:r>
            <a:r>
              <a:rPr lang="en-US" sz="1600" baseline="30000" dirty="0">
                <a:solidFill>
                  <a:srgbClr val="FFFFFF"/>
                </a:solidFill>
              </a:rPr>
              <a:t>st</a:t>
            </a:r>
            <a:r>
              <a:rPr lang="en-US" sz="1600" dirty="0">
                <a:solidFill>
                  <a:srgbClr val="FFFFFF"/>
                </a:solidFill>
              </a:rPr>
              <a:t> ATP</a:t>
            </a:r>
          </a:p>
          <a:p>
            <a:r>
              <a:rPr lang="en-US" sz="1600" dirty="0">
                <a:solidFill>
                  <a:srgbClr val="FFFFFF"/>
                </a:solidFill>
              </a:rPr>
              <a:t>Auger-</a:t>
            </a:r>
            <a:r>
              <a:rPr lang="en-US" sz="1600" dirty="0" err="1">
                <a:solidFill>
                  <a:srgbClr val="FFFFFF"/>
                </a:solidFill>
              </a:rPr>
              <a:t>Aliassime</a:t>
            </a:r>
            <a:r>
              <a:rPr lang="en-US" sz="1600" dirty="0">
                <a:solidFill>
                  <a:srgbClr val="FFFFFF"/>
                </a:solidFill>
              </a:rPr>
              <a:t> (Age 19); 21</a:t>
            </a:r>
            <a:r>
              <a:rPr lang="en-US" sz="1600" baseline="30000" dirty="0">
                <a:solidFill>
                  <a:srgbClr val="FFFFFF"/>
                </a:solidFill>
              </a:rPr>
              <a:t>st</a:t>
            </a:r>
            <a:r>
              <a:rPr lang="en-US" sz="1600" dirty="0">
                <a:solidFill>
                  <a:srgbClr val="FFFFFF"/>
                </a:solidFill>
              </a:rPr>
              <a:t> ATP</a:t>
            </a:r>
          </a:p>
          <a:p>
            <a:r>
              <a:rPr lang="en-US" sz="1600" dirty="0">
                <a:solidFill>
                  <a:srgbClr val="FFFFFF"/>
                </a:solidFill>
              </a:rPr>
              <a:t>Bouchard (Age 25): 2014 Wimbledon Runner Up; 220</a:t>
            </a:r>
            <a:r>
              <a:rPr lang="en-US" sz="1600" baseline="30000" dirty="0">
                <a:solidFill>
                  <a:srgbClr val="FFFFFF"/>
                </a:solidFill>
              </a:rPr>
              <a:t>th</a:t>
            </a:r>
            <a:r>
              <a:rPr lang="en-US" sz="1600" dirty="0">
                <a:solidFill>
                  <a:srgbClr val="FFFFFF"/>
                </a:solidFill>
              </a:rPr>
              <a:t> WTA rank</a:t>
            </a:r>
          </a:p>
          <a:p>
            <a:r>
              <a:rPr lang="en-US" sz="1600" dirty="0">
                <a:solidFill>
                  <a:srgbClr val="FFFFFF"/>
                </a:solidFill>
              </a:rPr>
              <a:t>Shapovalov (Age 20); 15</a:t>
            </a:r>
            <a:r>
              <a:rPr lang="en-US" sz="1600" baseline="30000" dirty="0">
                <a:solidFill>
                  <a:srgbClr val="FFFFFF"/>
                </a:solidFill>
              </a:rPr>
              <a:t>th</a:t>
            </a:r>
            <a:r>
              <a:rPr lang="en-US" sz="1600" dirty="0">
                <a:solidFill>
                  <a:srgbClr val="FFFFFF"/>
                </a:solidFill>
              </a:rPr>
              <a:t> ATP</a:t>
            </a:r>
          </a:p>
        </p:txBody>
      </p:sp>
      <p:sp>
        <p:nvSpPr>
          <p:cNvPr id="2" name="Title 1">
            <a:extLst>
              <a:ext uri="{FF2B5EF4-FFF2-40B4-BE49-F238E27FC236}">
                <a16:creationId xmlns:a16="http://schemas.microsoft.com/office/drawing/2014/main" id="{85FA734F-70E2-4A4A-93AA-5A290B216037}"/>
              </a:ext>
            </a:extLst>
          </p:cNvPr>
          <p:cNvSpPr>
            <a:spLocks noGrp="1"/>
          </p:cNvSpPr>
          <p:nvPr>
            <p:ph type="title"/>
          </p:nvPr>
        </p:nvSpPr>
        <p:spPr>
          <a:xfrm>
            <a:off x="682388" y="3098042"/>
            <a:ext cx="5308979" cy="852985"/>
          </a:xfrm>
        </p:spPr>
        <p:txBody>
          <a:bodyPr>
            <a:normAutofit/>
          </a:bodyPr>
          <a:lstStyle/>
          <a:p>
            <a:r>
              <a:rPr lang="en-US" sz="3600">
                <a:solidFill>
                  <a:srgbClr val="FFFFFF"/>
                </a:solidFill>
              </a:rPr>
              <a:t>Canadian Tennis Stars</a:t>
            </a:r>
          </a:p>
        </p:txBody>
      </p:sp>
      <p:pic>
        <p:nvPicPr>
          <p:cNvPr id="13" name="Picture 12">
            <a:extLst>
              <a:ext uri="{FF2B5EF4-FFF2-40B4-BE49-F238E27FC236}">
                <a16:creationId xmlns:a16="http://schemas.microsoft.com/office/drawing/2014/main" id="{9B26A86C-1C90-2047-8B6A-1E473AC3F08D}"/>
              </a:ext>
            </a:extLst>
          </p:cNvPr>
          <p:cNvPicPr>
            <a:picLocks noChangeAspect="1"/>
          </p:cNvPicPr>
          <p:nvPr/>
        </p:nvPicPr>
        <p:blipFill rotWithShape="1">
          <a:blip r:embed="rId7"/>
          <a:srcRect l="9145" r="1" b="1"/>
          <a:stretch/>
        </p:blipFill>
        <p:spPr>
          <a:xfrm>
            <a:off x="2268501" y="10"/>
            <a:ext cx="3393943" cy="2502833"/>
          </a:xfrm>
          <a:custGeom>
            <a:avLst/>
            <a:gdLst>
              <a:gd name="connsiteX0" fmla="*/ 1159715 w 3393943"/>
              <a:gd name="connsiteY0" fmla="*/ 0 h 2502843"/>
              <a:gd name="connsiteX1" fmla="*/ 3393943 w 3393943"/>
              <a:gd name="connsiteY1" fmla="*/ 0 h 2502843"/>
              <a:gd name="connsiteX2" fmla="*/ 2234228 w 3393943"/>
              <a:gd name="connsiteY2" fmla="*/ 2502843 h 2502843"/>
              <a:gd name="connsiteX3" fmla="*/ 0 w 3393943"/>
              <a:gd name="connsiteY3" fmla="*/ 2502843 h 2502843"/>
            </a:gdLst>
            <a:ahLst/>
            <a:cxnLst>
              <a:cxn ang="0">
                <a:pos x="connsiteX0" y="connsiteY0"/>
              </a:cxn>
              <a:cxn ang="0">
                <a:pos x="connsiteX1" y="connsiteY1"/>
              </a:cxn>
              <a:cxn ang="0">
                <a:pos x="connsiteX2" y="connsiteY2"/>
              </a:cxn>
              <a:cxn ang="0">
                <a:pos x="connsiteX3" y="connsiteY3"/>
              </a:cxn>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20006506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0CDC-30D0-3C4C-B05A-57566FD6C0D7}"/>
              </a:ext>
            </a:extLst>
          </p:cNvPr>
          <p:cNvSpPr>
            <a:spLocks noGrp="1"/>
          </p:cNvSpPr>
          <p:nvPr>
            <p:ph type="title"/>
          </p:nvPr>
        </p:nvSpPr>
        <p:spPr>
          <a:xfrm>
            <a:off x="648929" y="629266"/>
            <a:ext cx="5127031" cy="1676603"/>
          </a:xfrm>
        </p:spPr>
        <p:txBody>
          <a:bodyPr>
            <a:normAutofit/>
          </a:bodyPr>
          <a:lstStyle/>
          <a:p>
            <a:r>
              <a:rPr lang="en-US"/>
              <a:t>How to keep score in Tennis matches</a:t>
            </a:r>
          </a:p>
        </p:txBody>
      </p:sp>
      <p:sp>
        <p:nvSpPr>
          <p:cNvPr id="9" name="Content Placeholder 8">
            <a:extLst>
              <a:ext uri="{FF2B5EF4-FFF2-40B4-BE49-F238E27FC236}">
                <a16:creationId xmlns:a16="http://schemas.microsoft.com/office/drawing/2014/main" id="{8B2381A9-B4E4-43C0-BF62-20AF55047140}"/>
              </a:ext>
            </a:extLst>
          </p:cNvPr>
          <p:cNvSpPr>
            <a:spLocks noGrp="1"/>
          </p:cNvSpPr>
          <p:nvPr>
            <p:ph idx="1"/>
          </p:nvPr>
        </p:nvSpPr>
        <p:spPr>
          <a:xfrm>
            <a:off x="314236" y="2438400"/>
            <a:ext cx="5461724" cy="3785419"/>
          </a:xfrm>
        </p:spPr>
        <p:txBody>
          <a:bodyPr>
            <a:normAutofit/>
          </a:bodyPr>
          <a:lstStyle/>
          <a:p>
            <a:r>
              <a:rPr lang="en-US" dirty="0"/>
              <a:t>Points </a:t>
            </a:r>
            <a:r>
              <a:rPr lang="en-US" dirty="0">
                <a:sym typeface="Wingdings" pitchFamily="2" charset="2"/>
              </a:rPr>
              <a:t> Games  Sets  Match!</a:t>
            </a:r>
          </a:p>
          <a:p>
            <a:pPr lvl="1" fontAlgn="base">
              <a:buFont typeface="Courier New" panose="02070309020205020404" pitchFamily="49" charset="0"/>
              <a:buChar char="o"/>
            </a:pPr>
            <a:r>
              <a:rPr lang="en-CA" dirty="0"/>
              <a:t>0 Points — Love</a:t>
            </a:r>
          </a:p>
          <a:p>
            <a:pPr lvl="1" fontAlgn="base">
              <a:buFont typeface="Courier New" panose="02070309020205020404" pitchFamily="49" charset="0"/>
              <a:buChar char="o"/>
            </a:pPr>
            <a:r>
              <a:rPr lang="en-CA" dirty="0"/>
              <a:t>1 Point   — 15</a:t>
            </a:r>
          </a:p>
          <a:p>
            <a:pPr lvl="1" fontAlgn="base">
              <a:buFont typeface="Courier New" panose="02070309020205020404" pitchFamily="49" charset="0"/>
              <a:buChar char="o"/>
            </a:pPr>
            <a:r>
              <a:rPr lang="en-CA" dirty="0"/>
              <a:t>2 Points — 30</a:t>
            </a:r>
          </a:p>
          <a:p>
            <a:pPr lvl="1" fontAlgn="base">
              <a:buFont typeface="Courier New" panose="02070309020205020404" pitchFamily="49" charset="0"/>
              <a:buChar char="o"/>
            </a:pPr>
            <a:r>
              <a:rPr lang="en-CA" dirty="0"/>
              <a:t>3 Points — 40</a:t>
            </a:r>
          </a:p>
          <a:p>
            <a:pPr lvl="1" fontAlgn="base">
              <a:buFont typeface="Courier New" panose="02070309020205020404" pitchFamily="49" charset="0"/>
              <a:buChar char="o"/>
            </a:pPr>
            <a:r>
              <a:rPr lang="en-CA" dirty="0"/>
              <a:t>4 Points — Game (Need to win by 2)</a:t>
            </a:r>
          </a:p>
          <a:p>
            <a:pPr lvl="1" fontAlgn="base">
              <a:buFont typeface="Courier New" panose="02070309020205020404" pitchFamily="49" charset="0"/>
              <a:buChar char="o"/>
            </a:pPr>
            <a:endParaRPr lang="en-CA" dirty="0"/>
          </a:p>
          <a:p>
            <a:pPr fontAlgn="base"/>
            <a:r>
              <a:rPr lang="en-CA" dirty="0"/>
              <a:t>Grand slam matches are played best out of 5 sets</a:t>
            </a:r>
          </a:p>
        </p:txBody>
      </p:sp>
      <p:pic>
        <p:nvPicPr>
          <p:cNvPr id="5" name="Content Placeholder 4" descr="A screenshot of a cell phone&#10;&#10;Description automatically generated">
            <a:extLst>
              <a:ext uri="{FF2B5EF4-FFF2-40B4-BE49-F238E27FC236}">
                <a16:creationId xmlns:a16="http://schemas.microsoft.com/office/drawing/2014/main" id="{90A0F7A6-5193-E94B-A31F-BB236D3C4F90}"/>
              </a:ext>
            </a:extLst>
          </p:cNvPr>
          <p:cNvPicPr>
            <a:picLocks noChangeAspect="1"/>
          </p:cNvPicPr>
          <p:nvPr/>
        </p:nvPicPr>
        <p:blipFill rotWithShape="1">
          <a:blip r:embed="rId3"/>
          <a:srcRect l="797" r="1287" b="3"/>
          <a:stretch/>
        </p:blipFill>
        <p:spPr>
          <a:xfrm>
            <a:off x="6090613" y="640082"/>
            <a:ext cx="5461724" cy="5577837"/>
          </a:xfrm>
          <a:prstGeom prst="rect">
            <a:avLst/>
          </a:prstGeom>
          <a:effectLst/>
        </p:spPr>
      </p:pic>
    </p:spTree>
    <p:extLst>
      <p:ext uri="{BB962C8B-B14F-4D97-AF65-F5344CB8AC3E}">
        <p14:creationId xmlns:p14="http://schemas.microsoft.com/office/powerpoint/2010/main" val="324012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86AF-AC99-C147-A45C-71ECC1A86C72}"/>
              </a:ext>
            </a:extLst>
          </p:cNvPr>
          <p:cNvSpPr>
            <a:spLocks noGrp="1"/>
          </p:cNvSpPr>
          <p:nvPr>
            <p:ph type="title"/>
          </p:nvPr>
        </p:nvSpPr>
        <p:spPr/>
        <p:txBody>
          <a:bodyPr/>
          <a:lstStyle/>
          <a:p>
            <a:r>
              <a:rPr lang="en-US" dirty="0"/>
              <a:t>Which Country contributes the most Tennis Talent?</a:t>
            </a:r>
          </a:p>
        </p:txBody>
      </p:sp>
      <p:sp>
        <p:nvSpPr>
          <p:cNvPr id="3" name="Content Placeholder 2">
            <a:extLst>
              <a:ext uri="{FF2B5EF4-FFF2-40B4-BE49-F238E27FC236}">
                <a16:creationId xmlns:a16="http://schemas.microsoft.com/office/drawing/2014/main" id="{5621347A-11D0-AE49-A25D-0A384CB80F88}"/>
              </a:ext>
            </a:extLst>
          </p:cNvPr>
          <p:cNvSpPr>
            <a:spLocks noGrp="1"/>
          </p:cNvSpPr>
          <p:nvPr>
            <p:ph idx="1"/>
          </p:nvPr>
        </p:nvSpPr>
        <p:spPr/>
        <p:txBody>
          <a:bodyPr/>
          <a:lstStyle/>
          <a:p>
            <a:r>
              <a:rPr lang="en-US" dirty="0"/>
              <a:t>Ranking scores -</a:t>
            </a:r>
            <a:r>
              <a:rPr lang="en-CA" dirty="0"/>
              <a:t> merit-based method used for determining entry and seeding in all tournaments. </a:t>
            </a:r>
          </a:p>
          <a:p>
            <a:r>
              <a:rPr lang="en-CA" dirty="0"/>
              <a:t>For each player, final ranking scores considers 4 grand slams, 8 Masters 1000 and the best 6 results from ATP tour 500/250s</a:t>
            </a:r>
          </a:p>
          <a:p>
            <a:endParaRPr lang="en-US" dirty="0"/>
          </a:p>
        </p:txBody>
      </p:sp>
    </p:spTree>
    <p:extLst>
      <p:ext uri="{BB962C8B-B14F-4D97-AF65-F5344CB8AC3E}">
        <p14:creationId xmlns:p14="http://schemas.microsoft.com/office/powerpoint/2010/main" val="169251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BB3B-39B8-1641-9455-1B65B9219602}"/>
              </a:ext>
            </a:extLst>
          </p:cNvPr>
          <p:cNvSpPr>
            <a:spLocks noGrp="1"/>
          </p:cNvSpPr>
          <p:nvPr>
            <p:ph type="title"/>
          </p:nvPr>
        </p:nvSpPr>
        <p:spPr/>
        <p:txBody>
          <a:bodyPr/>
          <a:lstStyle/>
          <a:p>
            <a:r>
              <a:rPr lang="en-US" dirty="0"/>
              <a:t>Ranking Points</a:t>
            </a:r>
          </a:p>
        </p:txBody>
      </p:sp>
      <p:pic>
        <p:nvPicPr>
          <p:cNvPr id="5" name="Content Placeholder 4" descr="A screenshot of a cell phone&#10;&#10;Description automatically generated">
            <a:extLst>
              <a:ext uri="{FF2B5EF4-FFF2-40B4-BE49-F238E27FC236}">
                <a16:creationId xmlns:a16="http://schemas.microsoft.com/office/drawing/2014/main" id="{9009BC13-79D2-EC40-9379-D5CD2BE8B24D}"/>
              </a:ext>
            </a:extLst>
          </p:cNvPr>
          <p:cNvPicPr>
            <a:picLocks noGrp="1" noChangeAspect="1"/>
          </p:cNvPicPr>
          <p:nvPr>
            <p:ph idx="1"/>
          </p:nvPr>
        </p:nvPicPr>
        <p:blipFill>
          <a:blip r:embed="rId3"/>
          <a:stretch>
            <a:fillRect/>
          </a:stretch>
        </p:blipFill>
        <p:spPr>
          <a:xfrm>
            <a:off x="838200" y="3537347"/>
            <a:ext cx="10515600" cy="2460855"/>
          </a:xfrm>
        </p:spPr>
      </p:pic>
      <p:sp>
        <p:nvSpPr>
          <p:cNvPr id="6" name="TextBox 5">
            <a:extLst>
              <a:ext uri="{FF2B5EF4-FFF2-40B4-BE49-F238E27FC236}">
                <a16:creationId xmlns:a16="http://schemas.microsoft.com/office/drawing/2014/main" id="{B094CBDB-1761-604B-A3A8-5BC159FE50C8}"/>
              </a:ext>
            </a:extLst>
          </p:cNvPr>
          <p:cNvSpPr txBox="1"/>
          <p:nvPr/>
        </p:nvSpPr>
        <p:spPr>
          <a:xfrm>
            <a:off x="1012371" y="1690688"/>
            <a:ext cx="9715500" cy="1846659"/>
          </a:xfrm>
          <a:prstGeom prst="rect">
            <a:avLst/>
          </a:prstGeom>
          <a:noFill/>
        </p:spPr>
        <p:txBody>
          <a:bodyPr wrap="square" rtlCol="0">
            <a:spAutoFit/>
          </a:bodyPr>
          <a:lstStyle/>
          <a:p>
            <a:r>
              <a:rPr lang="en-US" sz="2400" dirty="0"/>
              <a:t>3 types of tournaments in a tennis season: </a:t>
            </a:r>
          </a:p>
          <a:p>
            <a:pPr marL="914400" lvl="1" indent="-457200">
              <a:buFont typeface="+mj-lt"/>
              <a:buAutoNum type="arabicPeriod"/>
            </a:pPr>
            <a:r>
              <a:rPr lang="en-US" sz="2400" dirty="0"/>
              <a:t>Grand Slams </a:t>
            </a:r>
          </a:p>
          <a:p>
            <a:pPr marL="914400" lvl="1" indent="-457200">
              <a:buFont typeface="+mj-lt"/>
              <a:buAutoNum type="arabicPeriod"/>
            </a:pPr>
            <a:r>
              <a:rPr lang="en-US" sz="2400" dirty="0"/>
              <a:t>Masters 1000</a:t>
            </a:r>
          </a:p>
          <a:p>
            <a:pPr marL="914400" lvl="1" indent="-457200">
              <a:buFont typeface="+mj-lt"/>
              <a:buAutoNum type="arabicPeriod"/>
            </a:pPr>
            <a:r>
              <a:rPr lang="en-US" sz="2400" dirty="0"/>
              <a:t>ATP tour 500/250</a:t>
            </a:r>
          </a:p>
          <a:p>
            <a:endParaRPr lang="en-US" dirty="0"/>
          </a:p>
        </p:txBody>
      </p:sp>
    </p:spTree>
    <p:extLst>
      <p:ext uri="{BB962C8B-B14F-4D97-AF65-F5344CB8AC3E}">
        <p14:creationId xmlns:p14="http://schemas.microsoft.com/office/powerpoint/2010/main" val="224872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A063-B70F-F047-847F-36640C351562}"/>
              </a:ext>
            </a:extLst>
          </p:cNvPr>
          <p:cNvSpPr>
            <a:spLocks noGrp="1"/>
          </p:cNvSpPr>
          <p:nvPr>
            <p:ph type="title"/>
          </p:nvPr>
        </p:nvSpPr>
        <p:spPr/>
        <p:txBody>
          <a:bodyPr/>
          <a:lstStyle/>
          <a:p>
            <a:r>
              <a:rPr lang="en-US" dirty="0"/>
              <a:t>ATP World</a:t>
            </a:r>
          </a:p>
        </p:txBody>
      </p:sp>
      <p:sp>
        <p:nvSpPr>
          <p:cNvPr id="3" name="Content Placeholder 2">
            <a:extLst>
              <a:ext uri="{FF2B5EF4-FFF2-40B4-BE49-F238E27FC236}">
                <a16:creationId xmlns:a16="http://schemas.microsoft.com/office/drawing/2014/main" id="{664E205F-5CD7-8245-A91F-3017CB3EC7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003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C708-5D21-1943-B84D-DF2584CEF8E8}"/>
              </a:ext>
            </a:extLst>
          </p:cNvPr>
          <p:cNvSpPr>
            <a:spLocks noGrp="1"/>
          </p:cNvSpPr>
          <p:nvPr>
            <p:ph type="title"/>
          </p:nvPr>
        </p:nvSpPr>
        <p:spPr/>
        <p:txBody>
          <a:bodyPr/>
          <a:lstStyle/>
          <a:p>
            <a:r>
              <a:rPr lang="en-US" dirty="0"/>
              <a:t>WTA World</a:t>
            </a:r>
          </a:p>
        </p:txBody>
      </p:sp>
      <p:sp>
        <p:nvSpPr>
          <p:cNvPr id="3" name="Content Placeholder 2">
            <a:extLst>
              <a:ext uri="{FF2B5EF4-FFF2-40B4-BE49-F238E27FC236}">
                <a16:creationId xmlns:a16="http://schemas.microsoft.com/office/drawing/2014/main" id="{7935E274-37A6-3E4A-AE82-E292A95183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716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BB8D-7AA5-7E4A-BB64-9F9AA298CD4F}"/>
              </a:ext>
            </a:extLst>
          </p:cNvPr>
          <p:cNvSpPr>
            <a:spLocks noGrp="1"/>
          </p:cNvSpPr>
          <p:nvPr>
            <p:ph type="title"/>
          </p:nvPr>
        </p:nvSpPr>
        <p:spPr/>
        <p:txBody>
          <a:bodyPr/>
          <a:lstStyle/>
          <a:p>
            <a:r>
              <a:rPr lang="en-US" dirty="0"/>
              <a:t>Other metrics for Tennis success?</a:t>
            </a:r>
          </a:p>
        </p:txBody>
      </p:sp>
      <p:sp>
        <p:nvSpPr>
          <p:cNvPr id="3" name="Content Placeholder 2">
            <a:extLst>
              <a:ext uri="{FF2B5EF4-FFF2-40B4-BE49-F238E27FC236}">
                <a16:creationId xmlns:a16="http://schemas.microsoft.com/office/drawing/2014/main" id="{3E486258-ABF7-0F4E-8F31-1BD250EB5F36}"/>
              </a:ext>
            </a:extLst>
          </p:cNvPr>
          <p:cNvSpPr>
            <a:spLocks noGrp="1"/>
          </p:cNvSpPr>
          <p:nvPr>
            <p:ph idx="1"/>
          </p:nvPr>
        </p:nvSpPr>
        <p:spPr/>
        <p:txBody>
          <a:bodyPr/>
          <a:lstStyle/>
          <a:p>
            <a:r>
              <a:rPr lang="en-US" dirty="0"/>
              <a:t>Prize Money won</a:t>
            </a:r>
          </a:p>
          <a:p>
            <a:r>
              <a:rPr lang="en-US" dirty="0"/>
              <a:t># of players in the top 100</a:t>
            </a:r>
          </a:p>
          <a:p>
            <a:r>
              <a:rPr lang="en-US" dirty="0"/>
              <a:t># of consecutive weeks a player holds top rankings</a:t>
            </a:r>
          </a:p>
          <a:p>
            <a:endParaRPr lang="en-US" dirty="0"/>
          </a:p>
          <a:p>
            <a:endParaRPr lang="en-US" dirty="0"/>
          </a:p>
          <a:p>
            <a:endParaRPr lang="en-US" dirty="0"/>
          </a:p>
          <a:p>
            <a:r>
              <a:rPr lang="en-CA" dirty="0"/>
              <a:t>Player rankings are based only on how deep a player goes into a tournament (it does not take into account the quality of opponents defeated)</a:t>
            </a:r>
            <a:endParaRPr lang="en-US" dirty="0"/>
          </a:p>
        </p:txBody>
      </p:sp>
    </p:spTree>
    <p:extLst>
      <p:ext uri="{BB962C8B-B14F-4D97-AF65-F5344CB8AC3E}">
        <p14:creationId xmlns:p14="http://schemas.microsoft.com/office/powerpoint/2010/main" val="2697039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1013</Words>
  <Application>Microsoft Macintosh PowerPoint</Application>
  <PresentationFormat>Widescreen</PresentationFormat>
  <Paragraphs>107</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Courier New</vt:lpstr>
      <vt:lpstr>Office Theme</vt:lpstr>
      <vt:lpstr>Data Visualization in Tennis</vt:lpstr>
      <vt:lpstr>Introduction &amp; Background Information</vt:lpstr>
      <vt:lpstr>Canadian Tennis Stars</vt:lpstr>
      <vt:lpstr>How to keep score in Tennis matches</vt:lpstr>
      <vt:lpstr>Which Country contributes the most Tennis Talent?</vt:lpstr>
      <vt:lpstr>Ranking Points</vt:lpstr>
      <vt:lpstr>ATP World</vt:lpstr>
      <vt:lpstr>WTA World</vt:lpstr>
      <vt:lpstr>Other metrics for Tennis success?</vt:lpstr>
      <vt:lpstr>Serving Strategies in Tennis</vt:lpstr>
      <vt:lpstr>Tennis Serving Rules</vt:lpstr>
      <vt:lpstr>2019 ATP Wimbledon</vt:lpstr>
      <vt:lpstr>2019 ATP US Open</vt:lpstr>
      <vt:lpstr>2019 WTA Wimbledon</vt:lpstr>
      <vt:lpstr>2019 WTA US Open</vt:lpstr>
      <vt:lpstr>Other Tennis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Tennis</dc:title>
  <dc:creator>Peter Tea</dc:creator>
  <cp:lastModifiedBy>Peter Tea</cp:lastModifiedBy>
  <cp:revision>2</cp:revision>
  <dcterms:created xsi:type="dcterms:W3CDTF">2019-12-16T23:37:39Z</dcterms:created>
  <dcterms:modified xsi:type="dcterms:W3CDTF">2019-12-17T06:37:27Z</dcterms:modified>
</cp:coreProperties>
</file>